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76" r:id="rId10"/>
    <p:sldId id="274" r:id="rId11"/>
    <p:sldId id="267" r:id="rId12"/>
    <p:sldId id="266" r:id="rId13"/>
    <p:sldId id="268" r:id="rId14"/>
    <p:sldId id="264" r:id="rId15"/>
    <p:sldId id="265" r:id="rId16"/>
  </p:sldIdLst>
  <p:sldSz cx="18288000" cy="10287000"/>
  <p:notesSz cx="10287000" cy="18288000"/>
  <p:embeddedFontLst>
    <p:embeddedFont>
      <p:font typeface="NEXON Lv1 Gothic OTF" panose="00000500000000000000" pitchFamily="50" charset="-127"/>
      <p:regular r:id="rId18"/>
    </p:embeddedFont>
    <p:embeddedFont>
      <p:font typeface="NEXON Lv1 Gothic OTF Bold" panose="00000800000000000000" pitchFamily="50" charset="-127"/>
      <p:bold r:id="rId19"/>
    </p:embeddedFont>
    <p:embeddedFont>
      <p:font typeface="NEXON Lv1 Gothic OTF Light" panose="00000300000000000000" pitchFamily="50" charset="-127"/>
      <p:regular r:id="rId20"/>
    </p:embeddedFont>
    <p:embeddedFont>
      <p:font typeface="넥슨Lv1고딕 OTF" panose="00000500000000000000" pitchFamily="50" charset="-127"/>
      <p:regular r:id="rId21"/>
    </p:embeddedFont>
    <p:embeddedFont>
      <p:font typeface="넥슨Lv1고딕 OTF Bold" panose="00000800000000000000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CFB1"/>
    <a:srgbClr val="F7FFFC"/>
    <a:srgbClr val="F9EEED"/>
    <a:srgbClr val="FFFFFF"/>
    <a:srgbClr val="D7FDF8"/>
    <a:srgbClr val="8754D2"/>
    <a:srgbClr val="E5FFF4"/>
    <a:srgbClr val="E6FEFB"/>
    <a:srgbClr val="272727"/>
    <a:srgbClr val="00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6" autoAdjust="0"/>
    <p:restoredTop sz="78115" autoAdjust="0"/>
  </p:normalViewPr>
  <p:slideViewPr>
    <p:cSldViewPr>
      <p:cViewPr>
        <p:scale>
          <a:sx n="50" d="100"/>
          <a:sy n="50" d="100"/>
        </p:scale>
        <p:origin x="1480" y="28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A93F8-BB26-4AC6-A768-DA2F4764245F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02FE6-D66A-4F16-B132-D997356DD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0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2FE6-D66A-4F16-B132-D997356DDC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12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일정 추가 페이지에서 자동으로 일정을 생성해주는 기능을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원하는 장소를 여러 개 선택하면</a:t>
            </a:r>
            <a:r>
              <a:rPr lang="en-US" altLang="ko-KR" dirty="0"/>
              <a:t>, AI</a:t>
            </a:r>
            <a:r>
              <a:rPr lang="ko-KR" altLang="en-US" dirty="0"/>
              <a:t>가 </a:t>
            </a:r>
            <a:r>
              <a:rPr lang="ko-KR" altLang="en-US" dirty="0" err="1"/>
              <a:t>장소간의</a:t>
            </a:r>
            <a:r>
              <a:rPr lang="ko-KR" altLang="en-US" dirty="0"/>
              <a:t> 순서</a:t>
            </a:r>
            <a:r>
              <a:rPr lang="en-US" altLang="ko-KR" dirty="0"/>
              <a:t>, </a:t>
            </a:r>
            <a:r>
              <a:rPr lang="ko-KR" altLang="en-US" dirty="0"/>
              <a:t>시간대를 알아서 결정해주는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일정 편집 페이지에서 대안 일정을 추가 기능을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2FE6-D66A-4F16-B132-D997356DDC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524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팀원 </a:t>
            </a:r>
            <a:r>
              <a:rPr lang="en-US" altLang="ko-KR" dirty="0"/>
              <a:t>5</a:t>
            </a:r>
            <a:r>
              <a:rPr lang="ko-KR" altLang="en-US" dirty="0"/>
              <a:t>명들의 지인을 한 명씩 모집해 총 </a:t>
            </a:r>
            <a:r>
              <a:rPr lang="en-US" altLang="ko-KR" dirty="0"/>
              <a:t>5</a:t>
            </a:r>
            <a:r>
              <a:rPr lang="ko-KR" altLang="en-US" dirty="0"/>
              <a:t>명을 대상으로 </a:t>
            </a:r>
            <a:r>
              <a:rPr lang="en-US" altLang="ko-KR" dirty="0"/>
              <a:t>SUS </a:t>
            </a:r>
            <a:r>
              <a:rPr lang="ko-KR" altLang="en-US" dirty="0"/>
              <a:t>사용성 평가를 진행한 결과</a:t>
            </a:r>
            <a:r>
              <a:rPr lang="en-US" altLang="ko-KR" dirty="0"/>
              <a:t>, </a:t>
            </a:r>
            <a:r>
              <a:rPr lang="ko-KR" altLang="en-US" dirty="0"/>
              <a:t>평균 </a:t>
            </a:r>
            <a:r>
              <a:rPr lang="en-US" altLang="ko-KR" dirty="0"/>
              <a:t>85</a:t>
            </a:r>
            <a:r>
              <a:rPr lang="ko-KR" altLang="en-US" dirty="0"/>
              <a:t>점이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평과 결과를 기반으로 각 </a:t>
            </a:r>
            <a:r>
              <a:rPr lang="en-US" altLang="ko-KR" dirty="0"/>
              <a:t>10</a:t>
            </a:r>
            <a:r>
              <a:rPr lang="ko-KR" altLang="en-US" dirty="0"/>
              <a:t>개의 항목들의 순위를 나열해보았습니다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점수가 비교적 낮았던 질문들을 기반으로 </a:t>
            </a:r>
            <a:r>
              <a:rPr lang="en-US" altLang="ko-KR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</a:t>
            </a: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사용 방법과 동작의 간단화</a:t>
            </a:r>
            <a:r>
              <a:rPr lang="en-US" altLang="ko-KR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’, ‘</a:t>
            </a: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여행지 정보의 충분한 제공</a:t>
            </a:r>
            <a:r>
              <a:rPr lang="en-US" altLang="ko-KR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’, ‘</a:t>
            </a: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일정 추가 화면에서의 지도 크기 조절</a:t>
            </a:r>
            <a:r>
              <a:rPr lang="en-US" altLang="ko-KR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’ </a:t>
            </a: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등의 보완이 필요하다는 결론을 내릴 수 있었습니다</a:t>
            </a:r>
            <a:r>
              <a:rPr lang="en-US" altLang="ko-KR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2FE6-D66A-4F16-B132-D997356DDC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3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2FE6-D66A-4F16-B132-D997356DDC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562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 시작부터</a:t>
            </a:r>
            <a:r>
              <a:rPr lang="en-US" altLang="ko-KR" dirty="0"/>
              <a:t> </a:t>
            </a:r>
            <a:r>
              <a:rPr lang="ko-KR" altLang="en-US" dirty="0"/>
              <a:t>일정 생성</a:t>
            </a:r>
            <a:r>
              <a:rPr lang="en-US" altLang="ko-KR" dirty="0"/>
              <a:t>, </a:t>
            </a:r>
            <a:r>
              <a:rPr lang="ko-KR" altLang="en-US" dirty="0"/>
              <a:t>편집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저장 등 전체적인 흐름이 담기 </a:t>
            </a:r>
            <a:r>
              <a:rPr lang="ko-KR" altLang="en-US" dirty="0" err="1"/>
              <a:t>플로우차트입니다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물론 모든 기능과 흐름을 담을 수는 없지만</a:t>
            </a:r>
            <a:r>
              <a:rPr lang="en-US" altLang="ko-KR" dirty="0"/>
              <a:t>, </a:t>
            </a:r>
            <a:r>
              <a:rPr lang="ko-KR" altLang="en-US" dirty="0"/>
              <a:t>최대한 많이 사용하는 기능을 중심으로 흐름을 그려보았습니다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2FE6-D66A-4F16-B132-D997356DDC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3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중에서 저희 어플의 메인 흐름은 여행의 일정을 계획하는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 페이지에서 계획한 일정이 존재하지 않는다면</a:t>
            </a:r>
            <a:r>
              <a:rPr lang="en-US" altLang="ko-KR" dirty="0"/>
              <a:t>, </a:t>
            </a:r>
            <a:r>
              <a:rPr lang="ko-KR" altLang="en-US" dirty="0"/>
              <a:t>일정 추가 버튼을 클릭하고</a:t>
            </a:r>
            <a:r>
              <a:rPr lang="en-US" altLang="ko-KR" dirty="0"/>
              <a:t>, </a:t>
            </a:r>
            <a:r>
              <a:rPr lang="ko-KR" altLang="en-US" dirty="0"/>
              <a:t>이것들을 선택하면 일정이 생성됩니다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일정이 생성되면 장소 추가 버튼을 누르고 장소를 선택하며</a:t>
            </a:r>
            <a:r>
              <a:rPr lang="en-US" altLang="ko-KR" dirty="0"/>
              <a:t>, AI</a:t>
            </a:r>
            <a:r>
              <a:rPr lang="ko-KR" altLang="en-US" dirty="0"/>
              <a:t>가 추천하는 순서로 장소를 추가할 것인지</a:t>
            </a:r>
            <a:r>
              <a:rPr lang="en-US" altLang="ko-KR" dirty="0"/>
              <a:t>/</a:t>
            </a:r>
            <a:r>
              <a:rPr lang="ko-KR" altLang="en-US" dirty="0"/>
              <a:t>선택한 순서로 장소를 추가할 것인지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장소 추가가 완료되면 일정을 저장하는 데이터베이스에 일정이 저장되며 일정 계획이 완료되는 흐름입니다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2FE6-D66A-4F16-B132-D997356DDC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5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프로토타입을 제작하기 전</a:t>
            </a:r>
            <a:r>
              <a:rPr lang="en-US" altLang="ko-KR" dirty="0"/>
              <a:t>, just in mind </a:t>
            </a:r>
            <a:r>
              <a:rPr lang="ko-KR" altLang="en-US" dirty="0"/>
              <a:t>툴을 이용하여 와이어프레임을 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색상이나 </a:t>
            </a:r>
            <a:r>
              <a:rPr lang="ko-KR" altLang="en-US" dirty="0" err="1"/>
              <a:t>아이콘같은</a:t>
            </a:r>
            <a:r>
              <a:rPr lang="ko-KR" altLang="en-US" dirty="0"/>
              <a:t> 디자인적 요소는 추가하지 않았고</a:t>
            </a:r>
            <a:r>
              <a:rPr lang="en-US" altLang="ko-KR" dirty="0"/>
              <a:t>, </a:t>
            </a:r>
            <a:r>
              <a:rPr lang="ko-KR" altLang="en-US" dirty="0"/>
              <a:t>대략적인 어플의 화면 구조를 나타냈습니다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2FE6-D66A-4F16-B132-D997356DDC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07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페이지별로 컴포넌트에 어떤 기능인지에 대해 자세히 주석도 </a:t>
            </a:r>
            <a:r>
              <a:rPr lang="ko-KR" altLang="en-US" dirty="0" err="1"/>
              <a:t>달아두었습니다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2FE6-D66A-4F16-B132-D997356DDC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8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</a:t>
            </a:r>
            <a:r>
              <a:rPr lang="ko-KR" altLang="en-US" dirty="0" err="1"/>
              <a:t>피그마를</a:t>
            </a:r>
            <a:r>
              <a:rPr lang="ko-KR" altLang="en-US" dirty="0"/>
              <a:t> 통해 </a:t>
            </a:r>
            <a:r>
              <a:rPr lang="en-US" altLang="ko-KR" dirty="0"/>
              <a:t>high fidelity prototyping</a:t>
            </a:r>
            <a:r>
              <a:rPr lang="ko-KR" altLang="en-US" dirty="0"/>
              <a:t>을 진행했습니다</a:t>
            </a:r>
            <a:r>
              <a:rPr lang="en-US" altLang="ko-KR" dirty="0"/>
              <a:t>. </a:t>
            </a:r>
            <a:r>
              <a:rPr lang="ko-KR" altLang="en-US" dirty="0"/>
              <a:t>직접 프로토타입을 시연하는 영상을 보여드리겠습니다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영상 틀고 자막 나올 </a:t>
            </a:r>
            <a:r>
              <a:rPr lang="ko-KR" altLang="en-US" dirty="0" err="1"/>
              <a:t>떄</a:t>
            </a:r>
            <a:r>
              <a:rPr lang="ko-KR" altLang="en-US" dirty="0"/>
              <a:t> 아래처럼 말하기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플로우차트에서</a:t>
            </a:r>
            <a:r>
              <a:rPr lang="ko-KR" altLang="en-US" dirty="0"/>
              <a:t> </a:t>
            </a:r>
            <a:r>
              <a:rPr lang="ko-KR" altLang="en-US" dirty="0" err="1"/>
              <a:t>말씀드렸다시피</a:t>
            </a:r>
            <a:r>
              <a:rPr lang="ko-KR" altLang="en-US" dirty="0"/>
              <a:t> 일정이 없는 경우에는 </a:t>
            </a:r>
            <a:r>
              <a:rPr lang="en-US" altLang="ko-KR" dirty="0"/>
              <a:t>[</a:t>
            </a:r>
            <a:r>
              <a:rPr lang="ko-KR" altLang="en-US" dirty="0"/>
              <a:t>여행매거진</a:t>
            </a:r>
            <a:r>
              <a:rPr lang="en-US" altLang="ko-KR" dirty="0"/>
              <a:t>]</a:t>
            </a:r>
            <a:r>
              <a:rPr lang="ko-KR" altLang="en-US" dirty="0"/>
              <a:t>이 </a:t>
            </a:r>
            <a:r>
              <a:rPr lang="ko-KR" altLang="en-US" dirty="0" err="1"/>
              <a:t>메인화면이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여행지</a:t>
            </a:r>
            <a:r>
              <a:rPr lang="en-US" altLang="ko-KR" dirty="0"/>
              <a:t>, </a:t>
            </a:r>
            <a:r>
              <a:rPr lang="ko-KR" altLang="en-US" dirty="0"/>
              <a:t>도시</a:t>
            </a:r>
            <a:r>
              <a:rPr lang="en-US" altLang="ko-KR" dirty="0"/>
              <a:t>, </a:t>
            </a:r>
            <a:r>
              <a:rPr lang="ko-KR" altLang="en-US" dirty="0"/>
              <a:t>여행기에 대한 세부 페이지로 바로 연결이 되며 다양한 여행 콘텐츠들을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예약 페이지입니다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여행 일정이 없는 경우 지난 여행들과 여행 생성 버튼이 보이게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여행 일정이 생성되면</a:t>
            </a:r>
            <a:r>
              <a:rPr lang="en-US" altLang="ko-KR" dirty="0"/>
              <a:t>, </a:t>
            </a:r>
            <a:r>
              <a:rPr lang="ko-KR" altLang="en-US" dirty="0"/>
              <a:t>자유롭게 일정을 추가하고 편집할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마이페이지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만약 여행 일정이 이미 생성되어 있다면</a:t>
            </a:r>
            <a:r>
              <a:rPr lang="en-US" altLang="ko-KR" dirty="0"/>
              <a:t>, </a:t>
            </a:r>
            <a:r>
              <a:rPr lang="ko-KR" altLang="en-US" dirty="0"/>
              <a:t>해당 일정이 </a:t>
            </a:r>
            <a:r>
              <a:rPr lang="ko-KR" altLang="en-US" dirty="0" err="1"/>
              <a:t>메인화면이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2FE6-D66A-4F16-B132-D997356DDC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기존 </a:t>
            </a:r>
            <a:r>
              <a:rPr lang="ko-KR" altLang="en-US" dirty="0" err="1"/>
              <a:t>어플에서</a:t>
            </a:r>
            <a:r>
              <a:rPr lang="ko-KR" altLang="en-US" dirty="0"/>
              <a:t> 불편했던 점을 저희가 개선한 방안에 대해서 직접 </a:t>
            </a:r>
            <a:r>
              <a:rPr lang="ko-KR" altLang="en-US" dirty="0" err="1"/>
              <a:t>비교분석해보도록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첫번째로 </a:t>
            </a:r>
            <a:r>
              <a:rPr lang="ko-KR" altLang="en-US" dirty="0" err="1"/>
              <a:t>네비게이션바의</a:t>
            </a:r>
            <a:r>
              <a:rPr lang="ko-KR" altLang="en-US" dirty="0"/>
              <a:t> 변경입니다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기존의 </a:t>
            </a:r>
            <a:r>
              <a:rPr lang="ko-KR" altLang="en-US" dirty="0" err="1"/>
              <a:t>네비게이션바는</a:t>
            </a:r>
            <a:r>
              <a:rPr lang="ko-KR" altLang="en-US" dirty="0"/>
              <a:t> 국내여행 </a:t>
            </a:r>
            <a:r>
              <a:rPr lang="en-US" altLang="ko-KR" dirty="0"/>
              <a:t>/ </a:t>
            </a:r>
            <a:r>
              <a:rPr lang="ko-KR" altLang="en-US" dirty="0"/>
              <a:t>여행시작 </a:t>
            </a:r>
            <a:r>
              <a:rPr lang="en-US" altLang="ko-KR" dirty="0"/>
              <a:t>/ </a:t>
            </a:r>
            <a:r>
              <a:rPr lang="ko-KR" altLang="en-US" dirty="0"/>
              <a:t>해외여행 이라는 이름으로 만들어져 있습니다</a:t>
            </a:r>
            <a:r>
              <a:rPr lang="en-US" altLang="ko-KR" dirty="0"/>
              <a:t>. </a:t>
            </a:r>
            <a:r>
              <a:rPr lang="ko-KR" altLang="en-US" dirty="0"/>
              <a:t>각각의 메뉴별로 어떤 컨텐츠와 기능이 있을지 예상이 가시나요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국내 여행에는 국내 여행 상품 예약</a:t>
            </a:r>
            <a:r>
              <a:rPr lang="en-US" altLang="ko-KR" dirty="0"/>
              <a:t>, .. ,.. ,, </a:t>
            </a:r>
            <a:r>
              <a:rPr lang="ko-KR" altLang="en-US" dirty="0"/>
              <a:t>의 내용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여행 시작에는 </a:t>
            </a:r>
            <a:r>
              <a:rPr lang="en-US" altLang="ko-KR" dirty="0"/>
              <a:t>~~ </a:t>
            </a:r>
            <a:r>
              <a:rPr lang="ko-KR" altLang="en-US" dirty="0"/>
              <a:t>내용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해외 여행에는 </a:t>
            </a:r>
            <a:r>
              <a:rPr lang="en-US" altLang="ko-KR" dirty="0"/>
              <a:t>~~</a:t>
            </a:r>
            <a:r>
              <a:rPr lang="ko-KR" altLang="en-US" dirty="0"/>
              <a:t>  의 내용이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이것들에 대해서 같은 기능과 컨텐츠들끼리 묶어 새롭게 </a:t>
            </a:r>
            <a:r>
              <a:rPr lang="ko-KR" altLang="en-US" dirty="0" err="1"/>
              <a:t>구조화했습니다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인기 여행지</a:t>
            </a:r>
            <a:r>
              <a:rPr lang="en-US" altLang="ko-KR" dirty="0"/>
              <a:t>, </a:t>
            </a:r>
            <a:r>
              <a:rPr lang="ko-KR" altLang="en-US" dirty="0"/>
              <a:t>추천 도시</a:t>
            </a:r>
            <a:r>
              <a:rPr lang="en-US" altLang="ko-KR" dirty="0"/>
              <a:t>, </a:t>
            </a:r>
            <a:r>
              <a:rPr lang="ko-KR" altLang="en-US" dirty="0"/>
              <a:t>여행기들끼리 묶어 여행 매거진이라는 이름으로 메뉴를 생성했습니다</a:t>
            </a:r>
            <a:endParaRPr lang="en-US" altLang="ko-KR" dirty="0"/>
          </a:p>
          <a:p>
            <a:r>
              <a:rPr lang="ko-KR" altLang="en-US" dirty="0"/>
              <a:t>예약과 일정 생성 페이지는 따로 분리를 해주었고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기존 상단바에서 프로필과 햄버거바를 눌러야지 나오는 컨텐츠들에 대해서는 마이페이지라는 이름으로 메뉴를 만들어보았습니다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2FE6-D66A-4F16-B132-D997356DDC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154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가장 많은 변경이 있었던 일정 페이지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</a:t>
            </a:r>
            <a:r>
              <a:rPr lang="en-US" altLang="ko-KR" dirty="0"/>
              <a:t>, </a:t>
            </a:r>
            <a:r>
              <a:rPr lang="ko-KR" altLang="en-US" dirty="0"/>
              <a:t>상단 메뉴의 비중을 줄이고</a:t>
            </a:r>
            <a:r>
              <a:rPr lang="en-US" altLang="ko-KR" dirty="0"/>
              <a:t>, </a:t>
            </a:r>
            <a:r>
              <a:rPr lang="ko-KR" altLang="en-US" dirty="0"/>
              <a:t>지도의 크기를 확대했습니다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지도를 전체화면으로 볼 수 있는 기능을 담은 아이콘의 위치와 형태를 변경했습니다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일자간의</a:t>
            </a:r>
            <a:r>
              <a:rPr lang="ko-KR" altLang="en-US" dirty="0"/>
              <a:t> 이동 방식을 </a:t>
            </a:r>
            <a:r>
              <a:rPr lang="ko-KR" altLang="en-US" dirty="0" err="1"/>
              <a:t>드롭다운박스에서</a:t>
            </a:r>
            <a:r>
              <a:rPr lang="ko-KR" altLang="en-US" dirty="0"/>
              <a:t> 캘린더형으로 변경했습니다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장소간의</a:t>
            </a:r>
            <a:r>
              <a:rPr lang="ko-KR" altLang="en-US" dirty="0"/>
              <a:t> 이동수단을 거리 왼쪽에 </a:t>
            </a:r>
            <a:r>
              <a:rPr lang="ko-KR" altLang="en-US" dirty="0" err="1"/>
              <a:t>이모티콘으로</a:t>
            </a:r>
            <a:r>
              <a:rPr lang="ko-KR" altLang="en-US" dirty="0"/>
              <a:t> 가시화했습니다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장소의 운영 여부를 표시했습니다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02FE6-D66A-4F16-B132-D997356DDC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8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A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1564" y="8883051"/>
            <a:ext cx="673645" cy="50000"/>
            <a:chOff x="731564" y="8883051"/>
            <a:chExt cx="673645" cy="5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31564" y="8883051"/>
              <a:ext cx="673645" cy="5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04860" y="2490571"/>
            <a:ext cx="6171429" cy="5076000"/>
            <a:chOff x="9704860" y="2490571"/>
            <a:chExt cx="6171429" cy="5076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5368" y="250589"/>
              <a:ext cx="12342857" cy="10152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4860" y="2490571"/>
              <a:ext cx="6171429" cy="5076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61301" y="3921745"/>
            <a:ext cx="4229976" cy="4649484"/>
            <a:chOff x="13761301" y="3921745"/>
            <a:chExt cx="4229976" cy="46494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4534" y="1760845"/>
              <a:ext cx="8459952" cy="929896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61301" y="3921745"/>
              <a:ext cx="4229976" cy="464948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43386" y="1710035"/>
            <a:ext cx="129922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kern="0" spc="100" dirty="0">
                <a:solidFill>
                  <a:srgbClr val="F2F6FF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UX/UI디자인 중간 프로젝트 발표</a:t>
            </a:r>
            <a:endParaRPr lang="en-US" b="1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1958" y="2460303"/>
            <a:ext cx="13163640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0" kern="0" spc="-100" dirty="0" err="1">
                <a:solidFill>
                  <a:srgbClr val="F2F6FF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 Light" pitchFamily="34" charset="0"/>
              </a:rPr>
              <a:t>여행의</a:t>
            </a:r>
            <a:r>
              <a:rPr lang="en-US" sz="10000" kern="0" spc="-100" dirty="0">
                <a:solidFill>
                  <a:srgbClr val="F2F6FF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 Light" pitchFamily="34" charset="0"/>
              </a:rPr>
              <a:t> </a:t>
            </a:r>
            <a:r>
              <a:rPr lang="en-US" sz="10000" kern="0" spc="-100" dirty="0" err="1">
                <a:solidFill>
                  <a:srgbClr val="F2F6FF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 Light" pitchFamily="34" charset="0"/>
              </a:rPr>
              <a:t>모든것</a:t>
            </a:r>
            <a:endParaRPr lang="en-US" sz="10000" kern="0" spc="-100" dirty="0">
              <a:solidFill>
                <a:srgbClr val="F2F6FF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  <a:cs typeface="NEXON Lv1 Gothic OTF Light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2000" b="1" kern="0" spc="-200" dirty="0">
                <a:solidFill>
                  <a:srgbClr val="F2F6FF"/>
                </a:solidFill>
                <a:latin typeface="NEXON Lv1 Gothic OTF Bold" pitchFamily="34" charset="0"/>
                <a:cs typeface="NEXON Lv1 Gothic OTF Bold" pitchFamily="34" charset="0"/>
              </a:rPr>
              <a:t>Travel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318990" y="8328055"/>
            <a:ext cx="12643091" cy="11600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kern="0" spc="100" dirty="0">
                <a:solidFill>
                  <a:srgbClr val="FFFFFF"/>
                </a:solidFill>
                <a:latin typeface="NEXON Lv1 Gothic OTF" pitchFamily="34" charset="0"/>
                <a:cs typeface="NEXON Lv1 Gothic OTF" pitchFamily="34" charset="0"/>
              </a:rPr>
              <a:t>3조</a:t>
            </a:r>
          </a:p>
          <a:p>
            <a:r>
              <a:rPr lang="en-US" sz="2100" kern="0" spc="100" dirty="0">
                <a:solidFill>
                  <a:srgbClr val="FFFFFF"/>
                </a:solidFill>
                <a:latin typeface="NEXON Lv1 Gothic OTF" pitchFamily="34" charset="0"/>
                <a:cs typeface="NEXON Lv1 Gothic OTF" pitchFamily="34" charset="0"/>
              </a:rPr>
              <a:t>강지민, 손아현, 윤도원, 이동현, 천성윤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FD67D9A1-3169-FDD4-0F48-D0B04CE90801}"/>
              </a:ext>
            </a:extLst>
          </p:cNvPr>
          <p:cNvSpPr txBox="1"/>
          <p:nvPr/>
        </p:nvSpPr>
        <p:spPr>
          <a:xfrm>
            <a:off x="892881" y="1380330"/>
            <a:ext cx="82511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프로토타입 시연 영상</a:t>
            </a:r>
            <a:endParaRPr lang="en-US" dirty="0">
              <a:latin typeface="NEXON Lv1 Gothic OTF Light" panose="00000300000000000000" pitchFamily="50" charset="-127"/>
              <a:ea typeface="NEXON Lv1 Gothic OTF Light" panose="00000300000000000000" pitchFamily="50" charset="-127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95A60B46-6C6D-B66F-FC89-94F6C8AAA931}"/>
              </a:ext>
            </a:extLst>
          </p:cNvPr>
          <p:cNvSpPr txBox="1"/>
          <p:nvPr/>
        </p:nvSpPr>
        <p:spPr>
          <a:xfrm>
            <a:off x="867485" y="723900"/>
            <a:ext cx="8276516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06.</a:t>
            </a:r>
            <a:r>
              <a:rPr 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 </a:t>
            </a:r>
            <a:r>
              <a:rPr lang="ko-KR" alt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프로토타입</a:t>
            </a:r>
            <a:endParaRPr lang="en-US" dirty="0"/>
          </a:p>
        </p:txBody>
      </p:sp>
      <p:pic>
        <p:nvPicPr>
          <p:cNvPr id="6" name="최종 앱 시연 영상">
            <a:hlinkClick r:id="" action="ppaction://media"/>
            <a:extLst>
              <a:ext uri="{FF2B5EF4-FFF2-40B4-BE49-F238E27FC236}">
                <a16:creationId xmlns:a16="http://schemas.microsoft.com/office/drawing/2014/main" id="{CAF5DBEF-6EE2-580B-7F49-CED6DA5E57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0250" y="1943100"/>
            <a:ext cx="14287500" cy="80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6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78C857-8338-1C27-642B-8274E7912F0B}"/>
              </a:ext>
            </a:extLst>
          </p:cNvPr>
          <p:cNvSpPr/>
          <p:nvPr/>
        </p:nvSpPr>
        <p:spPr>
          <a:xfrm>
            <a:off x="14485025" y="3503334"/>
            <a:ext cx="1276271" cy="3393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7454E9-2910-3C96-69DA-52B6AF6A6B5F}"/>
              </a:ext>
            </a:extLst>
          </p:cNvPr>
          <p:cNvSpPr/>
          <p:nvPr/>
        </p:nvSpPr>
        <p:spPr>
          <a:xfrm>
            <a:off x="3371929" y="4024770"/>
            <a:ext cx="1276271" cy="3393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E4FF54-372D-CDCA-C530-B0A734533836}"/>
              </a:ext>
            </a:extLst>
          </p:cNvPr>
          <p:cNvSpPr/>
          <p:nvPr/>
        </p:nvSpPr>
        <p:spPr>
          <a:xfrm>
            <a:off x="10094609" y="3551581"/>
            <a:ext cx="1487792" cy="339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7CE6CD3-0007-A9E0-BEEC-F52468066106}"/>
              </a:ext>
            </a:extLst>
          </p:cNvPr>
          <p:cNvSpPr/>
          <p:nvPr/>
        </p:nvSpPr>
        <p:spPr>
          <a:xfrm>
            <a:off x="10094608" y="4015338"/>
            <a:ext cx="1290655" cy="339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C7C250-AB64-D3FF-839A-A13EC1D4DA24}"/>
              </a:ext>
            </a:extLst>
          </p:cNvPr>
          <p:cNvSpPr/>
          <p:nvPr/>
        </p:nvSpPr>
        <p:spPr>
          <a:xfrm>
            <a:off x="10094609" y="4457700"/>
            <a:ext cx="959330" cy="339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0E4767-CBBF-9BEB-9170-D3F0732421CC}"/>
              </a:ext>
            </a:extLst>
          </p:cNvPr>
          <p:cNvSpPr/>
          <p:nvPr/>
        </p:nvSpPr>
        <p:spPr>
          <a:xfrm>
            <a:off x="5890749" y="3996445"/>
            <a:ext cx="2186451" cy="339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91C128-20FC-FB7D-07B8-C664778DC609}"/>
              </a:ext>
            </a:extLst>
          </p:cNvPr>
          <p:cNvSpPr/>
          <p:nvPr/>
        </p:nvSpPr>
        <p:spPr>
          <a:xfrm>
            <a:off x="384576" y="4574389"/>
            <a:ext cx="1866532" cy="306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A7D59B-4966-E912-850B-4FF5CA0E338A}"/>
              </a:ext>
            </a:extLst>
          </p:cNvPr>
          <p:cNvSpPr/>
          <p:nvPr/>
        </p:nvSpPr>
        <p:spPr>
          <a:xfrm>
            <a:off x="5890749" y="4460202"/>
            <a:ext cx="1896739" cy="339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110C05-BEC6-1AED-4575-8C439702FB21}"/>
              </a:ext>
            </a:extLst>
          </p:cNvPr>
          <p:cNvSpPr/>
          <p:nvPr/>
        </p:nvSpPr>
        <p:spPr>
          <a:xfrm>
            <a:off x="5890750" y="4951266"/>
            <a:ext cx="1409826" cy="339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94F5D1-7614-70CF-5D6E-DF8771E2835E}"/>
              </a:ext>
            </a:extLst>
          </p:cNvPr>
          <p:cNvSpPr/>
          <p:nvPr/>
        </p:nvSpPr>
        <p:spPr>
          <a:xfrm>
            <a:off x="381000" y="4991100"/>
            <a:ext cx="1517598" cy="306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3A2773-F25C-706A-DB0A-2A417EEEDE15}"/>
              </a:ext>
            </a:extLst>
          </p:cNvPr>
          <p:cNvSpPr/>
          <p:nvPr/>
        </p:nvSpPr>
        <p:spPr>
          <a:xfrm>
            <a:off x="381000" y="4089532"/>
            <a:ext cx="2151630" cy="306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77F91739-EB16-814B-3902-C17600793D47}"/>
              </a:ext>
            </a:extLst>
          </p:cNvPr>
          <p:cNvSpPr txBox="1"/>
          <p:nvPr/>
        </p:nvSpPr>
        <p:spPr>
          <a:xfrm>
            <a:off x="867484" y="708511"/>
            <a:ext cx="126961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07</a:t>
            </a:r>
            <a:r>
              <a:rPr lang="en-US" sz="38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. </a:t>
            </a:r>
            <a:r>
              <a:rPr lang="ko-KR" altLang="en-US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개선안 </a:t>
            </a:r>
            <a:r>
              <a:rPr lang="en-US" altLang="ko-KR" sz="4000" dirty="0" err="1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before&amp;after</a:t>
            </a:r>
            <a:r>
              <a:rPr lang="en-US" altLang="ko-KR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 </a:t>
            </a:r>
            <a:r>
              <a:rPr lang="ko-KR" altLang="en-US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비교 </a:t>
            </a:r>
            <a:r>
              <a:rPr lang="en-US" altLang="ko-KR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– 1) </a:t>
            </a:r>
            <a:r>
              <a:rPr lang="ko-KR" altLang="en-US" sz="4000" dirty="0" err="1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네비게이션바</a:t>
            </a:r>
            <a:endParaRPr lang="ko-KR" altLang="en-US" sz="4000" dirty="0">
              <a:latin typeface="NEXON Lv1 Gothic OTF Bold" panose="00000800000000000000" pitchFamily="50" charset="-127"/>
              <a:ea typeface="NEXON Lv1 Gothic OTF Bold" panose="00000800000000000000" pitchFamily="50" charset="-127"/>
              <a:cs typeface="NEXON Lv1 Gothic OTF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3CA95E-60D8-E7DA-A20C-947904407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933" y="2247900"/>
            <a:ext cx="8009467" cy="1061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4C3208-0ACD-5532-325A-CBB6B758E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47900"/>
            <a:ext cx="8013593" cy="1050135"/>
          </a:xfrm>
          <a:prstGeom prst="rect">
            <a:avLst/>
          </a:prstGeom>
        </p:spPr>
      </p:pic>
      <p:sp>
        <p:nvSpPr>
          <p:cNvPr id="21" name="Object 33">
            <a:extLst>
              <a:ext uri="{FF2B5EF4-FFF2-40B4-BE49-F238E27FC236}">
                <a16:creationId xmlns:a16="http://schemas.microsoft.com/office/drawing/2014/main" id="{BE364D09-27CA-AAB9-72AA-764E72FEBCC5}"/>
              </a:ext>
            </a:extLst>
          </p:cNvPr>
          <p:cNvSpPr txBox="1"/>
          <p:nvPr/>
        </p:nvSpPr>
        <p:spPr>
          <a:xfrm>
            <a:off x="392872" y="6667500"/>
            <a:ext cx="8510656" cy="1689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b="1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before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직관적이지 않은 메뉴 이름</a:t>
            </a:r>
            <a:endParaRPr lang="en-US" altLang="ko-KR" sz="2200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‘</a:t>
            </a: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여행 상품 예약</a:t>
            </a:r>
            <a:r>
              <a:rPr lang="en-US" altLang="ko-KR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’</a:t>
            </a: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 기능이 너무 여러 페이지에 배치</a:t>
            </a:r>
            <a:endParaRPr lang="en-US" altLang="ko-KR" sz="2200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하단바에서 국내</a:t>
            </a:r>
            <a:r>
              <a:rPr lang="en-US" altLang="ko-KR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/</a:t>
            </a: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해외의 구분이 필요하지 않아 보임</a:t>
            </a:r>
            <a:endParaRPr lang="en-US" sz="2200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22" name="Object 34">
            <a:extLst>
              <a:ext uri="{FF2B5EF4-FFF2-40B4-BE49-F238E27FC236}">
                <a16:creationId xmlns:a16="http://schemas.microsoft.com/office/drawing/2014/main" id="{9764DC40-8C48-F5F0-2398-BD29C1FBF0FC}"/>
              </a:ext>
            </a:extLst>
          </p:cNvPr>
          <p:cNvSpPr txBox="1"/>
          <p:nvPr/>
        </p:nvSpPr>
        <p:spPr>
          <a:xfrm>
            <a:off x="304800" y="3526324"/>
            <a:ext cx="2819400" cy="18163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highlight>
                  <a:srgbClr val="D7FDF8"/>
                </a:highlight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국내 여행 상품 예약</a:t>
            </a:r>
            <a:endParaRPr lang="en-US" altLang="ko-KR" sz="2200" dirty="0">
              <a:solidFill>
                <a:srgbClr val="000000"/>
              </a:solidFill>
              <a:highlight>
                <a:srgbClr val="D7FDF8"/>
              </a:highlight>
              <a:latin typeface="NEXON Lv1 Gothic OTF" panose="00000500000000000000" pitchFamily="50" charset="-127"/>
              <a:ea typeface="NEXON Lv1 Gothic OTF" panose="00000500000000000000" pitchFamily="50" charset="-127"/>
              <a:cs typeface="NEXON Lv1 Gothic OTF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국내 인기 여행지</a:t>
            </a:r>
            <a:endParaRPr lang="en-US" altLang="ko-KR" sz="2200" dirty="0">
              <a:solidFill>
                <a:srgbClr val="000000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  <a:cs typeface="NEXON Lv1 Gothic OTF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국내 추천 도시</a:t>
            </a:r>
            <a:endParaRPr lang="en-US" altLang="ko-KR" sz="2200" dirty="0">
              <a:solidFill>
                <a:srgbClr val="000000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국내 여행기</a:t>
            </a:r>
            <a:endParaRPr lang="en-US" sz="2200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23" name="Object 34">
            <a:extLst>
              <a:ext uri="{FF2B5EF4-FFF2-40B4-BE49-F238E27FC236}">
                <a16:creationId xmlns:a16="http://schemas.microsoft.com/office/drawing/2014/main" id="{BFB7699E-C4F3-2C21-6B57-CB17F83A5C37}"/>
              </a:ext>
            </a:extLst>
          </p:cNvPr>
          <p:cNvSpPr txBox="1"/>
          <p:nvPr/>
        </p:nvSpPr>
        <p:spPr>
          <a:xfrm>
            <a:off x="5791200" y="3469254"/>
            <a:ext cx="2819400" cy="18163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highlight>
                  <a:srgbClr val="D7FDF8"/>
                </a:highlight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해외 여행 상품 예약</a:t>
            </a:r>
            <a:endParaRPr lang="en-US" altLang="ko-KR" sz="2200" dirty="0">
              <a:solidFill>
                <a:srgbClr val="000000"/>
              </a:solidFill>
              <a:highlight>
                <a:srgbClr val="D7FDF8"/>
              </a:highlight>
              <a:latin typeface="NEXON Lv1 Gothic OTF" panose="00000500000000000000" pitchFamily="50" charset="-127"/>
              <a:ea typeface="NEXON Lv1 Gothic OTF" panose="00000500000000000000" pitchFamily="50" charset="-127"/>
              <a:cs typeface="NEXON Lv1 Gothic OTF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해외 인기 여행지</a:t>
            </a:r>
            <a:endParaRPr lang="en-US" altLang="ko-KR" sz="2200" dirty="0">
              <a:solidFill>
                <a:srgbClr val="000000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  <a:cs typeface="NEXON Lv1 Gothic OTF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해외 추천 도시</a:t>
            </a:r>
            <a:endParaRPr lang="en-US" altLang="ko-KR" sz="2200" dirty="0">
              <a:solidFill>
                <a:srgbClr val="000000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해외 여행기</a:t>
            </a:r>
            <a:endParaRPr lang="en-US" sz="2200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24" name="Object 34">
            <a:extLst>
              <a:ext uri="{FF2B5EF4-FFF2-40B4-BE49-F238E27FC236}">
                <a16:creationId xmlns:a16="http://schemas.microsoft.com/office/drawing/2014/main" id="{AAED86CB-24EF-B237-4F59-8482BBE9599A}"/>
              </a:ext>
            </a:extLst>
          </p:cNvPr>
          <p:cNvSpPr txBox="1"/>
          <p:nvPr/>
        </p:nvSpPr>
        <p:spPr>
          <a:xfrm>
            <a:off x="3273392" y="3466514"/>
            <a:ext cx="2136808" cy="936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highlight>
                  <a:srgbClr val="D7FDF8"/>
                </a:highlight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여행 상품 예약</a:t>
            </a:r>
            <a:endParaRPr lang="en-US" altLang="ko-KR" sz="2200" dirty="0">
              <a:solidFill>
                <a:srgbClr val="000000"/>
              </a:solidFill>
              <a:highlight>
                <a:srgbClr val="D7FDF8"/>
              </a:highlight>
              <a:latin typeface="NEXON Lv1 Gothic OTF" panose="00000500000000000000" pitchFamily="50" charset="-127"/>
              <a:ea typeface="NEXON Lv1 Gothic OTF" panose="00000500000000000000" pitchFamily="50" charset="-127"/>
              <a:cs typeface="NEXON Lv1 Gothic OTF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일정 생성</a:t>
            </a:r>
            <a:endParaRPr lang="en-US" sz="2200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25" name="Object 34">
            <a:extLst>
              <a:ext uri="{FF2B5EF4-FFF2-40B4-BE49-F238E27FC236}">
                <a16:creationId xmlns:a16="http://schemas.microsoft.com/office/drawing/2014/main" id="{63A21BD4-8868-CD31-E4B6-0C946381BF2D}"/>
              </a:ext>
            </a:extLst>
          </p:cNvPr>
          <p:cNvSpPr txBox="1"/>
          <p:nvPr/>
        </p:nvSpPr>
        <p:spPr>
          <a:xfrm>
            <a:off x="10049933" y="3449249"/>
            <a:ext cx="1752600" cy="1376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인기 여행지</a:t>
            </a:r>
            <a:endParaRPr lang="en-US" altLang="ko-KR" sz="2200" dirty="0">
              <a:solidFill>
                <a:srgbClr val="000000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추천 도시</a:t>
            </a:r>
            <a:endParaRPr lang="en-US" altLang="ko-KR" sz="2200" dirty="0">
              <a:solidFill>
                <a:srgbClr val="000000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여행기</a:t>
            </a:r>
            <a:endParaRPr lang="en-US" altLang="ko-KR" sz="2200" dirty="0">
              <a:solidFill>
                <a:srgbClr val="000000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26" name="Object 34">
            <a:extLst>
              <a:ext uri="{FF2B5EF4-FFF2-40B4-BE49-F238E27FC236}">
                <a16:creationId xmlns:a16="http://schemas.microsoft.com/office/drawing/2014/main" id="{03EFFEEA-8CCA-6784-4011-6B8532FBE544}"/>
              </a:ext>
            </a:extLst>
          </p:cNvPr>
          <p:cNvSpPr txBox="1"/>
          <p:nvPr/>
        </p:nvSpPr>
        <p:spPr>
          <a:xfrm>
            <a:off x="12075808" y="3414885"/>
            <a:ext cx="2135942" cy="4960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200" dirty="0">
                <a:solidFill>
                  <a:srgbClr val="000000"/>
                </a:solidFill>
                <a:highlight>
                  <a:srgbClr val="D7FDF8"/>
                </a:highlight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여행 상품 예약</a:t>
            </a:r>
            <a:endParaRPr lang="en-US" altLang="ko-KR" sz="2200" dirty="0">
              <a:solidFill>
                <a:srgbClr val="000000"/>
              </a:solidFill>
              <a:highlight>
                <a:srgbClr val="D7FDF8"/>
              </a:highlight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27" name="Object 34">
            <a:extLst>
              <a:ext uri="{FF2B5EF4-FFF2-40B4-BE49-F238E27FC236}">
                <a16:creationId xmlns:a16="http://schemas.microsoft.com/office/drawing/2014/main" id="{8B4FC7A8-97B8-1E85-62F3-18A800C4ABF6}"/>
              </a:ext>
            </a:extLst>
          </p:cNvPr>
          <p:cNvSpPr txBox="1"/>
          <p:nvPr/>
        </p:nvSpPr>
        <p:spPr>
          <a:xfrm>
            <a:off x="14408978" y="3425003"/>
            <a:ext cx="1436076" cy="4960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20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일정 생성</a:t>
            </a:r>
            <a:endParaRPr lang="en-US" altLang="ko-KR" sz="2200" dirty="0">
              <a:solidFill>
                <a:srgbClr val="000000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53" name="Object 33">
            <a:extLst>
              <a:ext uri="{FF2B5EF4-FFF2-40B4-BE49-F238E27FC236}">
                <a16:creationId xmlns:a16="http://schemas.microsoft.com/office/drawing/2014/main" id="{C89D930B-E865-4E2C-BBE2-775DBF2A1B3C}"/>
              </a:ext>
            </a:extLst>
          </p:cNvPr>
          <p:cNvSpPr txBox="1"/>
          <p:nvPr/>
        </p:nvSpPr>
        <p:spPr>
          <a:xfrm>
            <a:off x="9711648" y="6667500"/>
            <a:ext cx="8510656" cy="2095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b="1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after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국내외의 인기 여행지</a:t>
            </a:r>
            <a:r>
              <a:rPr lang="en-US" altLang="ko-KR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, </a:t>
            </a: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추천 도시</a:t>
            </a:r>
            <a:r>
              <a:rPr lang="en-US" altLang="ko-KR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, </a:t>
            </a: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여행기 하나의 페이지에 배치</a:t>
            </a:r>
            <a:endParaRPr lang="en-US" altLang="ko-KR" sz="2200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ko-KR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‘</a:t>
            </a: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여행 상품 예약</a:t>
            </a:r>
            <a:r>
              <a:rPr lang="en-US" altLang="ko-KR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’</a:t>
            </a: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과 </a:t>
            </a:r>
            <a:r>
              <a:rPr lang="en-US" altLang="ko-KR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‘</a:t>
            </a: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일정 생성</a:t>
            </a:r>
            <a:r>
              <a:rPr lang="en-US" altLang="ko-KR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’</a:t>
            </a: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 페이지 분리</a:t>
            </a:r>
            <a:endParaRPr lang="en-US" altLang="ko-KR" sz="2200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기존의 상단바에 있던 프로필과 햄버거바를 </a:t>
            </a:r>
            <a:r>
              <a:rPr lang="en-US" altLang="ko-KR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‘</a:t>
            </a: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마이페이지</a:t>
            </a:r>
            <a:r>
              <a:rPr lang="en-US" altLang="ko-KR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’ </a:t>
            </a:r>
            <a:r>
              <a:rPr lang="ko-KR" altLang="en-US" sz="2200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하나로 통합</a:t>
            </a:r>
            <a:endParaRPr lang="en-US" altLang="ko-KR" sz="2200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pic>
        <p:nvPicPr>
          <p:cNvPr id="55" name="그림 54" descr="텍스트, 스크린샷, 온라인 광고, 웹 페이지이(가) 표시된 사진&#10;&#10;자동 생성된 설명">
            <a:extLst>
              <a:ext uri="{FF2B5EF4-FFF2-40B4-BE49-F238E27FC236}">
                <a16:creationId xmlns:a16="http://schemas.microsoft.com/office/drawing/2014/main" id="{586711FF-1278-2E8B-C4A6-A4367BC8C7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6810" r="61061" b="74148"/>
          <a:stretch/>
        </p:blipFill>
        <p:spPr>
          <a:xfrm>
            <a:off x="14926733" y="4517655"/>
            <a:ext cx="2135942" cy="2135942"/>
          </a:xfrm>
          <a:prstGeom prst="ellipse">
            <a:avLst/>
          </a:prstGeom>
          <a:ln w="38100">
            <a:solidFill>
              <a:srgbClr val="0ACFB1"/>
            </a:solidFill>
            <a:extLst>
              <a:ext uri="{C807C97D-BFC1-408E-A445-0C87EB9F89A2}">
                <ask:lineSketchStyleProps xmlns:ask="http://schemas.microsoft.com/office/drawing/2018/sketchyshapes" sd="1617256088">
                  <a:custGeom>
                    <a:avLst/>
                    <a:gdLst>
                      <a:gd name="connsiteX0" fmla="*/ 0 w 3195780"/>
                      <a:gd name="connsiteY0" fmla="*/ 1597890 h 3195780"/>
                      <a:gd name="connsiteX1" fmla="*/ 1597890 w 3195780"/>
                      <a:gd name="connsiteY1" fmla="*/ 0 h 3195780"/>
                      <a:gd name="connsiteX2" fmla="*/ 3195780 w 3195780"/>
                      <a:gd name="connsiteY2" fmla="*/ 1597890 h 3195780"/>
                      <a:gd name="connsiteX3" fmla="*/ 1597890 w 3195780"/>
                      <a:gd name="connsiteY3" fmla="*/ 3195780 h 3195780"/>
                      <a:gd name="connsiteX4" fmla="*/ 0 w 3195780"/>
                      <a:gd name="connsiteY4" fmla="*/ 1597890 h 3195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780" h="3195780" fill="none" extrusionOk="0">
                        <a:moveTo>
                          <a:pt x="0" y="1597890"/>
                        </a:moveTo>
                        <a:cubicBezTo>
                          <a:pt x="-185976" y="639207"/>
                          <a:pt x="612859" y="185290"/>
                          <a:pt x="1597890" y="0"/>
                        </a:cubicBezTo>
                        <a:cubicBezTo>
                          <a:pt x="2626206" y="167446"/>
                          <a:pt x="3231439" y="751854"/>
                          <a:pt x="3195780" y="1597890"/>
                        </a:cubicBezTo>
                        <a:cubicBezTo>
                          <a:pt x="3142666" y="2464103"/>
                          <a:pt x="2596594" y="3329991"/>
                          <a:pt x="1597890" y="3195780"/>
                        </a:cubicBezTo>
                        <a:cubicBezTo>
                          <a:pt x="669605" y="3257695"/>
                          <a:pt x="-47541" y="2436773"/>
                          <a:pt x="0" y="1597890"/>
                        </a:cubicBezTo>
                        <a:close/>
                      </a:path>
                      <a:path w="3195780" h="3195780" stroke="0" extrusionOk="0">
                        <a:moveTo>
                          <a:pt x="0" y="1597890"/>
                        </a:moveTo>
                        <a:cubicBezTo>
                          <a:pt x="68329" y="614831"/>
                          <a:pt x="852216" y="214450"/>
                          <a:pt x="1597890" y="0"/>
                        </a:cubicBezTo>
                        <a:cubicBezTo>
                          <a:pt x="2412205" y="-189769"/>
                          <a:pt x="3294016" y="774160"/>
                          <a:pt x="3195780" y="1597890"/>
                        </a:cubicBezTo>
                        <a:cubicBezTo>
                          <a:pt x="3185107" y="2363920"/>
                          <a:pt x="2261222" y="3294491"/>
                          <a:pt x="1597890" y="3195780"/>
                        </a:cubicBezTo>
                        <a:cubicBezTo>
                          <a:pt x="698556" y="3114969"/>
                          <a:pt x="82359" y="2599143"/>
                          <a:pt x="0" y="159789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322CFCE9-FFF1-E420-A4CA-D1BA9657C173}"/>
              </a:ext>
            </a:extLst>
          </p:cNvPr>
          <p:cNvCxnSpPr>
            <a:cxnSpLocks/>
            <a:stCxn id="25" idx="2"/>
            <a:endCxn id="55" idx="2"/>
          </p:cNvCxnSpPr>
          <p:nvPr/>
        </p:nvCxnSpPr>
        <p:spPr>
          <a:xfrm rot="16200000" flipH="1">
            <a:off x="12546432" y="3205324"/>
            <a:ext cx="760103" cy="4000500"/>
          </a:xfrm>
          <a:prstGeom prst="curvedConnector2">
            <a:avLst/>
          </a:prstGeom>
          <a:ln w="76200">
            <a:solidFill>
              <a:srgbClr val="0ACF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bject 33">
            <a:extLst>
              <a:ext uri="{FF2B5EF4-FFF2-40B4-BE49-F238E27FC236}">
                <a16:creationId xmlns:a16="http://schemas.microsoft.com/office/drawing/2014/main" id="{E75FE5A0-8385-5B3B-EF9C-58075085DB70}"/>
              </a:ext>
            </a:extLst>
          </p:cNvPr>
          <p:cNvSpPr txBox="1"/>
          <p:nvPr/>
        </p:nvSpPr>
        <p:spPr>
          <a:xfrm>
            <a:off x="11371231" y="5364004"/>
            <a:ext cx="2514101" cy="1066639"/>
          </a:xfrm>
          <a:prstGeom prst="rect">
            <a:avLst/>
          </a:prstGeom>
          <a:solidFill>
            <a:schemeClr val="bg1"/>
          </a:solidFill>
          <a:ln w="38100">
            <a:solidFill>
              <a:srgbClr val="0ACFB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전체 </a:t>
            </a:r>
            <a:r>
              <a:rPr lang="en-US" altLang="ko-KR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/ </a:t>
            </a:r>
            <a:r>
              <a:rPr lang="ko-KR" altLang="en-US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국내 </a:t>
            </a:r>
            <a:r>
              <a:rPr lang="en-US" altLang="ko-KR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/ </a:t>
            </a:r>
            <a:r>
              <a:rPr lang="ko-KR" altLang="en-US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국외 필터링 기능으로</a:t>
            </a:r>
            <a:endParaRPr lang="en-US" altLang="ko-KR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국내외 구분 가능 </a:t>
            </a:r>
            <a:r>
              <a:rPr lang="en-US" altLang="ko-KR" dirty="0"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!</a:t>
            </a:r>
            <a:endParaRPr lang="en-US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621AAC49-C165-3FFC-6BB8-6B71413797FE}"/>
              </a:ext>
            </a:extLst>
          </p:cNvPr>
          <p:cNvSpPr/>
          <p:nvPr/>
        </p:nvSpPr>
        <p:spPr>
          <a:xfrm>
            <a:off x="8772944" y="2419023"/>
            <a:ext cx="822438" cy="707887"/>
          </a:xfrm>
          <a:prstGeom prst="rightArrow">
            <a:avLst>
              <a:gd name="adj1" fmla="val 50000"/>
              <a:gd name="adj2" fmla="val 59224"/>
            </a:avLst>
          </a:prstGeom>
          <a:solidFill>
            <a:srgbClr val="0ACFB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CB1D737B-9F4D-00DC-7790-9742D13C9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9303012"/>
            <a:ext cx="5084224" cy="6056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FD64FA6-C2A5-570C-3AF8-F27C746E1DC0}"/>
              </a:ext>
            </a:extLst>
          </p:cNvPr>
          <p:cNvSpPr txBox="1"/>
          <p:nvPr/>
        </p:nvSpPr>
        <p:spPr>
          <a:xfrm>
            <a:off x="9971492" y="8950292"/>
            <a:ext cx="232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ACFB1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* </a:t>
            </a:r>
            <a:r>
              <a:rPr lang="ko-KR" altLang="en-US" dirty="0">
                <a:solidFill>
                  <a:srgbClr val="0ACFB1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기존의 </a:t>
            </a:r>
            <a:r>
              <a:rPr lang="ko-KR" altLang="en-US" dirty="0" err="1">
                <a:solidFill>
                  <a:srgbClr val="0ACFB1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상단바</a:t>
            </a:r>
            <a:endParaRPr lang="ko-KR" altLang="en-US" dirty="0">
              <a:solidFill>
                <a:srgbClr val="0ACFB1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14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DC8F9A21-FFA1-499A-7250-D93D59D1C775}"/>
              </a:ext>
            </a:extLst>
          </p:cNvPr>
          <p:cNvSpPr/>
          <p:nvPr/>
        </p:nvSpPr>
        <p:spPr>
          <a:xfrm>
            <a:off x="6093178" y="7469725"/>
            <a:ext cx="609600" cy="609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10D4030-0D69-0203-6287-67851CC78226}"/>
              </a:ext>
            </a:extLst>
          </p:cNvPr>
          <p:cNvSpPr/>
          <p:nvPr/>
        </p:nvSpPr>
        <p:spPr>
          <a:xfrm>
            <a:off x="6093178" y="5397564"/>
            <a:ext cx="609600" cy="609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EF6441-3891-A3B7-522B-219DFE689D5E}"/>
              </a:ext>
            </a:extLst>
          </p:cNvPr>
          <p:cNvSpPr/>
          <p:nvPr/>
        </p:nvSpPr>
        <p:spPr>
          <a:xfrm>
            <a:off x="6093178" y="3314700"/>
            <a:ext cx="609600" cy="609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85" name="그림 984">
            <a:extLst>
              <a:ext uri="{FF2B5EF4-FFF2-40B4-BE49-F238E27FC236}">
                <a16:creationId xmlns:a16="http://schemas.microsoft.com/office/drawing/2014/main" id="{13991F14-FCB5-61A1-E1EC-EE8ABCFE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78" y="1673350"/>
            <a:ext cx="3717440" cy="8059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Object 10">
            <a:extLst>
              <a:ext uri="{FF2B5EF4-FFF2-40B4-BE49-F238E27FC236}">
                <a16:creationId xmlns:a16="http://schemas.microsoft.com/office/drawing/2014/main" id="{4FA9F192-94A5-98D5-5768-C38C9986A06D}"/>
              </a:ext>
            </a:extLst>
          </p:cNvPr>
          <p:cNvSpPr txBox="1"/>
          <p:nvPr/>
        </p:nvSpPr>
        <p:spPr>
          <a:xfrm>
            <a:off x="867484" y="708511"/>
            <a:ext cx="126961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07</a:t>
            </a:r>
            <a:r>
              <a:rPr lang="en-US" sz="38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. </a:t>
            </a:r>
            <a:r>
              <a:rPr lang="ko-KR" altLang="en-US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개선안 </a:t>
            </a:r>
            <a:r>
              <a:rPr lang="en-US" altLang="ko-KR" sz="4000" dirty="0" err="1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before&amp;after</a:t>
            </a:r>
            <a:r>
              <a:rPr lang="en-US" altLang="ko-KR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 </a:t>
            </a:r>
            <a:r>
              <a:rPr lang="ko-KR" altLang="en-US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비교 </a:t>
            </a:r>
            <a:r>
              <a:rPr lang="en-US" altLang="ko-KR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– 2) </a:t>
            </a:r>
            <a:r>
              <a:rPr lang="ko-KR" altLang="en-US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일정 페이지</a:t>
            </a:r>
          </a:p>
        </p:txBody>
      </p:sp>
      <p:pic>
        <p:nvPicPr>
          <p:cNvPr id="26" name="그림 2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DB43BC05-8E5B-3572-1BD8-80F169D079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" t="127" r="2133" b="32331"/>
          <a:stretch/>
        </p:blipFill>
        <p:spPr>
          <a:xfrm>
            <a:off x="13591988" y="1673352"/>
            <a:ext cx="3733800" cy="80443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88" name="그룹 987">
            <a:extLst>
              <a:ext uri="{FF2B5EF4-FFF2-40B4-BE49-F238E27FC236}">
                <a16:creationId xmlns:a16="http://schemas.microsoft.com/office/drawing/2014/main" id="{924C35C5-B803-64F0-7BCF-81F2A370278E}"/>
              </a:ext>
            </a:extLst>
          </p:cNvPr>
          <p:cNvGrpSpPr/>
          <p:nvPr/>
        </p:nvGrpSpPr>
        <p:grpSpPr>
          <a:xfrm>
            <a:off x="6093189" y="1790700"/>
            <a:ext cx="6493432" cy="1207339"/>
            <a:chOff x="6096000" y="1790700"/>
            <a:chExt cx="6493432" cy="1207339"/>
          </a:xfrm>
        </p:grpSpPr>
        <p:sp>
          <p:nvSpPr>
            <p:cNvPr id="32" name="Object 33">
              <a:extLst>
                <a:ext uri="{FF2B5EF4-FFF2-40B4-BE49-F238E27FC236}">
                  <a16:creationId xmlns:a16="http://schemas.microsoft.com/office/drawing/2014/main" id="{131248AC-65CE-6B1F-D8CC-5E99FA018633}"/>
                </a:ext>
              </a:extLst>
            </p:cNvPr>
            <p:cNvSpPr txBox="1"/>
            <p:nvPr/>
          </p:nvSpPr>
          <p:spPr>
            <a:xfrm>
              <a:off x="6808825" y="2298873"/>
              <a:ext cx="5780607" cy="6991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700" b="1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before) </a:t>
              </a:r>
              <a:r>
                <a:rPr lang="ko-KR" altLang="en-US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지도에 비해 상단 메뉴의 비중이 커서 아쉬움</a:t>
              </a:r>
              <a:endParaRPr lang="en-US" altLang="ko-KR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sz="1700" b="1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after) </a:t>
              </a:r>
              <a:r>
                <a:rPr lang="ko-KR" altLang="en-US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불필요한 상단 메뉴의 크기 축소</a:t>
              </a:r>
              <a:r>
                <a:rPr lang="en-US" altLang="ko-KR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 </a:t>
              </a:r>
              <a:r>
                <a:rPr lang="ko-KR" altLang="en-US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및 지도 크기 확대</a:t>
              </a:r>
              <a:endParaRPr lang="en-US" dirty="0"/>
            </a:p>
          </p:txBody>
        </p:sp>
        <p:sp>
          <p:nvSpPr>
            <p:cNvPr id="33" name="Object 34">
              <a:extLst>
                <a:ext uri="{FF2B5EF4-FFF2-40B4-BE49-F238E27FC236}">
                  <a16:creationId xmlns:a16="http://schemas.microsoft.com/office/drawing/2014/main" id="{4F599423-3D38-41A4-F255-4DEDCCD6B060}"/>
                </a:ext>
              </a:extLst>
            </p:cNvPr>
            <p:cNvSpPr txBox="1"/>
            <p:nvPr/>
          </p:nvSpPr>
          <p:spPr>
            <a:xfrm>
              <a:off x="6777948" y="1866900"/>
              <a:ext cx="509945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000000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  <a:cs typeface="NEXON Lv1 Gothic OTF" pitchFamily="34" charset="0"/>
                </a:rPr>
                <a:t>줄어든 상단메뉴</a:t>
              </a:r>
              <a:r>
                <a:rPr lang="en-US" altLang="ko-KR" sz="2400" dirty="0">
                  <a:solidFill>
                    <a:srgbClr val="000000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  <a:cs typeface="NEXON Lv1 Gothic OTF" pitchFamily="34" charset="0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  <a:cs typeface="NEXON Lv1 Gothic OTF" pitchFamily="34" charset="0"/>
                </a:rPr>
                <a:t>그로 인해 커진 지도</a:t>
              </a:r>
              <a:endParaRPr lang="en-US" sz="2400" dirty="0">
                <a:latin typeface="NEXON Lv1 Gothic OTF" panose="00000500000000000000" pitchFamily="50" charset="-127"/>
                <a:ea typeface="NEXON Lv1 Gothic OTF" panose="00000500000000000000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C40D6CF-3E5B-A058-CCD4-F2D209EA9024}"/>
                </a:ext>
              </a:extLst>
            </p:cNvPr>
            <p:cNvGrpSpPr/>
            <p:nvPr/>
          </p:nvGrpSpPr>
          <p:grpSpPr>
            <a:xfrm>
              <a:off x="6096000" y="1790700"/>
              <a:ext cx="609600" cy="609600"/>
              <a:chOff x="9220200" y="342900"/>
              <a:chExt cx="609600" cy="609600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5E719DC-567F-82FA-EA21-E83428534243}"/>
                  </a:ext>
                </a:extLst>
              </p:cNvPr>
              <p:cNvSpPr/>
              <p:nvPr/>
            </p:nvSpPr>
            <p:spPr>
              <a:xfrm>
                <a:off x="9220200" y="342900"/>
                <a:ext cx="609600" cy="609600"/>
              </a:xfrm>
              <a:prstGeom prst="ellipse">
                <a:avLst/>
              </a:prstGeom>
              <a:solidFill>
                <a:srgbClr val="0ACFB1"/>
              </a:solidFill>
              <a:ln>
                <a:solidFill>
                  <a:srgbClr val="0ACFB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Object 12">
                <a:extLst>
                  <a:ext uri="{FF2B5EF4-FFF2-40B4-BE49-F238E27FC236}">
                    <a16:creationId xmlns:a16="http://schemas.microsoft.com/office/drawing/2014/main" id="{4851113D-8D49-4AE2-A523-1C41EACADCDC}"/>
                  </a:ext>
                </a:extLst>
              </p:cNvPr>
              <p:cNvSpPr txBox="1"/>
              <p:nvPr/>
            </p:nvSpPr>
            <p:spPr>
              <a:xfrm>
                <a:off x="9273931" y="485373"/>
                <a:ext cx="502116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rgbClr val="FFFFFF"/>
                    </a:solidFill>
                    <a:latin typeface="NEXON Lv1 Gothic OTF Bold" panose="00000800000000000000" pitchFamily="50" charset="-127"/>
                    <a:ea typeface="NEXON Lv1 Gothic OTF Bold" panose="00000800000000000000" pitchFamily="50" charset="-127"/>
                    <a:cs typeface="NEXON Lv1 Gothic OTF" pitchFamily="34" charset="0"/>
                  </a:rPr>
                  <a:t>01</a:t>
                </a:r>
                <a:endParaRPr lang="en-US" sz="1500" dirty="0">
                  <a:latin typeface="NEXON Lv1 Gothic OTF Bold" panose="00000800000000000000" pitchFamily="50" charset="-127"/>
                  <a:ea typeface="NEXON Lv1 Gothic OTF Bold" panose="00000800000000000000" pitchFamily="50" charset="-127"/>
                </a:endParaRPr>
              </a:p>
            </p:txBody>
          </p:sp>
        </p:grpSp>
      </p:grpSp>
      <p:sp>
        <p:nvSpPr>
          <p:cNvPr id="43" name="원호 42">
            <a:extLst>
              <a:ext uri="{FF2B5EF4-FFF2-40B4-BE49-F238E27FC236}">
                <a16:creationId xmlns:a16="http://schemas.microsoft.com/office/drawing/2014/main" id="{A569E3FD-1922-FC6F-F901-43122751C976}"/>
              </a:ext>
            </a:extLst>
          </p:cNvPr>
          <p:cNvSpPr/>
          <p:nvPr/>
        </p:nvSpPr>
        <p:spPr>
          <a:xfrm rot="2523162">
            <a:off x="2781703" y="2159098"/>
            <a:ext cx="2574687" cy="2924860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원호 43">
            <a:extLst>
              <a:ext uri="{FF2B5EF4-FFF2-40B4-BE49-F238E27FC236}">
                <a16:creationId xmlns:a16="http://schemas.microsoft.com/office/drawing/2014/main" id="{7A430F85-EAB2-A476-9B80-8461FBD95394}"/>
              </a:ext>
            </a:extLst>
          </p:cNvPr>
          <p:cNvSpPr/>
          <p:nvPr/>
        </p:nvSpPr>
        <p:spPr>
          <a:xfrm rot="2523162" flipH="1" flipV="1">
            <a:off x="13163308" y="1522522"/>
            <a:ext cx="1487137" cy="1651669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9" name="그룹 988">
            <a:extLst>
              <a:ext uri="{FF2B5EF4-FFF2-40B4-BE49-F238E27FC236}">
                <a16:creationId xmlns:a16="http://schemas.microsoft.com/office/drawing/2014/main" id="{983D97D4-0C4F-FDC2-0466-EB9C598BF867}"/>
              </a:ext>
            </a:extLst>
          </p:cNvPr>
          <p:cNvGrpSpPr/>
          <p:nvPr/>
        </p:nvGrpSpPr>
        <p:grpSpPr>
          <a:xfrm>
            <a:off x="6093189" y="3314700"/>
            <a:ext cx="6493432" cy="1823499"/>
            <a:chOff x="6096000" y="3314700"/>
            <a:chExt cx="6493432" cy="1823499"/>
          </a:xfrm>
        </p:grpSpPr>
        <p:sp>
          <p:nvSpPr>
            <p:cNvPr id="45" name="Object 33">
              <a:extLst>
                <a:ext uri="{FF2B5EF4-FFF2-40B4-BE49-F238E27FC236}">
                  <a16:creationId xmlns:a16="http://schemas.microsoft.com/office/drawing/2014/main" id="{48D091CD-C4E1-559E-DBFA-5B78169EDBA8}"/>
                </a:ext>
              </a:extLst>
            </p:cNvPr>
            <p:cNvSpPr txBox="1"/>
            <p:nvPr/>
          </p:nvSpPr>
          <p:spPr>
            <a:xfrm>
              <a:off x="6808825" y="3811169"/>
              <a:ext cx="5780607" cy="13270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700" b="1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before) </a:t>
              </a:r>
              <a:r>
                <a:rPr lang="ko-KR" altLang="en-US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지도를 전체화면으로 보려고 하면 어떤 것을 클릭해야 할 지 어려움이 있음</a:t>
              </a:r>
              <a:endParaRPr lang="en-US" altLang="ko-KR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sz="1700" b="1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after) </a:t>
              </a:r>
              <a:r>
                <a:rPr lang="ko-KR" altLang="en-US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지도 바로 오른쪽 상단에 전체화면 보기 아이콘을 추가함으로써 더욱 직관적으로 표시</a:t>
              </a:r>
              <a:endParaRPr lang="en-US" dirty="0"/>
            </a:p>
          </p:txBody>
        </p:sp>
        <p:sp>
          <p:nvSpPr>
            <p:cNvPr id="46" name="Object 34">
              <a:extLst>
                <a:ext uri="{FF2B5EF4-FFF2-40B4-BE49-F238E27FC236}">
                  <a16:creationId xmlns:a16="http://schemas.microsoft.com/office/drawing/2014/main" id="{2C24A9C0-1423-D385-C269-F46029663A79}"/>
                </a:ext>
              </a:extLst>
            </p:cNvPr>
            <p:cNvSpPr txBox="1"/>
            <p:nvPr/>
          </p:nvSpPr>
          <p:spPr>
            <a:xfrm>
              <a:off x="6777948" y="3390900"/>
              <a:ext cx="5337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  <a:cs typeface="NEXON Lv1 Gothic OTF" pitchFamily="34" charset="0"/>
                </a:rPr>
                <a:t>‘</a:t>
              </a:r>
              <a:r>
                <a:rPr lang="ko-KR" altLang="en-US" sz="2400" dirty="0">
                  <a:solidFill>
                    <a:srgbClr val="000000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  <a:cs typeface="NEXON Lv1 Gothic OTF" pitchFamily="34" charset="0"/>
                </a:rPr>
                <a:t>지도 전체화면 보기</a:t>
              </a:r>
              <a:r>
                <a:rPr lang="en-US" altLang="ko-KR" sz="2400" dirty="0">
                  <a:solidFill>
                    <a:srgbClr val="000000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  <a:cs typeface="NEXON Lv1 Gothic OTF" pitchFamily="34" charset="0"/>
                </a:rPr>
                <a:t>’</a:t>
              </a:r>
              <a:r>
                <a:rPr lang="ko-KR" altLang="en-US" sz="2400" dirty="0">
                  <a:solidFill>
                    <a:srgbClr val="000000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  <a:cs typeface="NEXON Lv1 Gothic OTF" pitchFamily="34" charset="0"/>
                </a:rPr>
                <a:t> 기능 아이콘 변경</a:t>
              </a:r>
              <a:endParaRPr lang="en-US" sz="2400" dirty="0">
                <a:latin typeface="NEXON Lv1 Gothic OTF" panose="00000500000000000000" pitchFamily="50" charset="-127"/>
                <a:ea typeface="NEXON Lv1 Gothic OTF" panose="00000500000000000000" pitchFamily="50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F46F155-8E99-0193-38C4-E8942D7BB6DA}"/>
                </a:ext>
              </a:extLst>
            </p:cNvPr>
            <p:cNvGrpSpPr/>
            <p:nvPr/>
          </p:nvGrpSpPr>
          <p:grpSpPr>
            <a:xfrm>
              <a:off x="6096000" y="3314700"/>
              <a:ext cx="609600" cy="609600"/>
              <a:chOff x="9220200" y="342900"/>
              <a:chExt cx="609600" cy="60960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1901271-84A7-386D-67CA-3183BA982E8A}"/>
                  </a:ext>
                </a:extLst>
              </p:cNvPr>
              <p:cNvSpPr/>
              <p:nvPr/>
            </p:nvSpPr>
            <p:spPr>
              <a:xfrm>
                <a:off x="9220200" y="342900"/>
                <a:ext cx="609600" cy="609600"/>
              </a:xfrm>
              <a:prstGeom prst="ellipse">
                <a:avLst/>
              </a:prstGeom>
              <a:solidFill>
                <a:srgbClr val="0ACFB1"/>
              </a:solidFill>
              <a:ln>
                <a:solidFill>
                  <a:srgbClr val="0ACFB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Object 12">
                <a:extLst>
                  <a:ext uri="{FF2B5EF4-FFF2-40B4-BE49-F238E27FC236}">
                    <a16:creationId xmlns:a16="http://schemas.microsoft.com/office/drawing/2014/main" id="{65CB3CBE-D1B3-4A4E-D782-3F7F942E6550}"/>
                  </a:ext>
                </a:extLst>
              </p:cNvPr>
              <p:cNvSpPr txBox="1"/>
              <p:nvPr/>
            </p:nvSpPr>
            <p:spPr>
              <a:xfrm>
                <a:off x="9273931" y="485373"/>
                <a:ext cx="502116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rgbClr val="FFFFFF"/>
                    </a:solidFill>
                    <a:latin typeface="NEXON Lv1 Gothic OTF Bold" panose="00000800000000000000" pitchFamily="50" charset="-127"/>
                    <a:ea typeface="NEXON Lv1 Gothic OTF Bold" panose="00000800000000000000" pitchFamily="50" charset="-127"/>
                    <a:cs typeface="NEXON Lv1 Gothic OTF" pitchFamily="34" charset="0"/>
                  </a:rPr>
                  <a:t>02</a:t>
                </a:r>
                <a:endParaRPr lang="en-US" sz="1500" dirty="0">
                  <a:latin typeface="NEXON Lv1 Gothic OTF Bold" panose="00000800000000000000" pitchFamily="50" charset="-127"/>
                  <a:ea typeface="NEXON Lv1 Gothic OTF Bold" panose="00000800000000000000" pitchFamily="50" charset="-127"/>
                </a:endParaRPr>
              </a:p>
            </p:txBody>
          </p:sp>
        </p:grpSp>
      </p:grpSp>
      <p:grpSp>
        <p:nvGrpSpPr>
          <p:cNvPr id="992" name="그룹 991">
            <a:extLst>
              <a:ext uri="{FF2B5EF4-FFF2-40B4-BE49-F238E27FC236}">
                <a16:creationId xmlns:a16="http://schemas.microsoft.com/office/drawing/2014/main" id="{7529726F-0500-A8EE-A6BD-A645018352E3}"/>
              </a:ext>
            </a:extLst>
          </p:cNvPr>
          <p:cNvGrpSpPr/>
          <p:nvPr/>
        </p:nvGrpSpPr>
        <p:grpSpPr>
          <a:xfrm>
            <a:off x="6093189" y="9246060"/>
            <a:ext cx="6052686" cy="609600"/>
            <a:chOff x="6093189" y="9246060"/>
            <a:chExt cx="6052686" cy="609600"/>
          </a:xfrm>
        </p:grpSpPr>
        <p:sp>
          <p:nvSpPr>
            <p:cNvPr id="51" name="Object 34">
              <a:extLst>
                <a:ext uri="{FF2B5EF4-FFF2-40B4-BE49-F238E27FC236}">
                  <a16:creationId xmlns:a16="http://schemas.microsoft.com/office/drawing/2014/main" id="{D334FDF2-9808-9658-EC03-371BA1EB4EAF}"/>
                </a:ext>
              </a:extLst>
            </p:cNvPr>
            <p:cNvSpPr txBox="1"/>
            <p:nvPr/>
          </p:nvSpPr>
          <p:spPr>
            <a:xfrm>
              <a:off x="6808023" y="9330206"/>
              <a:ext cx="5337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>
                  <a:solidFill>
                    <a:srgbClr val="000000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'</a:t>
              </a:r>
              <a:r>
                <a:rPr lang="ko-KR" altLang="en-US" sz="2400" dirty="0">
                  <a:solidFill>
                    <a:srgbClr val="000000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운영 여부</a:t>
              </a:r>
              <a:r>
                <a:rPr lang="en-US" sz="2400" dirty="0">
                  <a:solidFill>
                    <a:srgbClr val="000000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’ </a:t>
              </a:r>
              <a:r>
                <a:rPr lang="ko-KR" altLang="en-US" sz="2400" dirty="0">
                  <a:solidFill>
                    <a:srgbClr val="000000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표시</a:t>
              </a:r>
              <a:endParaRPr lang="en-US" sz="2400" dirty="0">
                <a:latin typeface="NEXON Lv1 Gothic OTF" panose="00000500000000000000" pitchFamily="50" charset="-127"/>
                <a:ea typeface="NEXON Lv1 Gothic OTF" panose="00000500000000000000" pitchFamily="50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3F49E91-544E-F59C-F5D4-5D58657F3E39}"/>
                </a:ext>
              </a:extLst>
            </p:cNvPr>
            <p:cNvGrpSpPr/>
            <p:nvPr/>
          </p:nvGrpSpPr>
          <p:grpSpPr>
            <a:xfrm>
              <a:off x="6093189" y="9246060"/>
              <a:ext cx="609600" cy="609600"/>
              <a:chOff x="9220200" y="342900"/>
              <a:chExt cx="609600" cy="60960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C152A86A-2216-640F-26EF-EF9BD24BA235}"/>
                  </a:ext>
                </a:extLst>
              </p:cNvPr>
              <p:cNvSpPr/>
              <p:nvPr/>
            </p:nvSpPr>
            <p:spPr>
              <a:xfrm>
                <a:off x="9220200" y="342900"/>
                <a:ext cx="609600" cy="609600"/>
              </a:xfrm>
              <a:prstGeom prst="ellipse">
                <a:avLst/>
              </a:prstGeom>
              <a:solidFill>
                <a:srgbClr val="0ACFB1"/>
              </a:solidFill>
              <a:ln>
                <a:solidFill>
                  <a:srgbClr val="0ACFB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bject 12">
                <a:extLst>
                  <a:ext uri="{FF2B5EF4-FFF2-40B4-BE49-F238E27FC236}">
                    <a16:creationId xmlns:a16="http://schemas.microsoft.com/office/drawing/2014/main" id="{719FDDA9-B137-B1E9-839F-9E40DB80669D}"/>
                  </a:ext>
                </a:extLst>
              </p:cNvPr>
              <p:cNvSpPr txBox="1"/>
              <p:nvPr/>
            </p:nvSpPr>
            <p:spPr>
              <a:xfrm>
                <a:off x="9273931" y="485373"/>
                <a:ext cx="502116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rgbClr val="FFFFFF"/>
                    </a:solidFill>
                    <a:latin typeface="NEXON Lv1 Gothic OTF Bold" panose="00000800000000000000" pitchFamily="50" charset="-127"/>
                    <a:ea typeface="NEXON Lv1 Gothic OTF Bold" panose="00000800000000000000" pitchFamily="50" charset="-127"/>
                    <a:cs typeface="NEXON Lv1 Gothic OTF" pitchFamily="34" charset="0"/>
                  </a:rPr>
                  <a:t>05</a:t>
                </a:r>
                <a:endParaRPr lang="en-US" sz="1500" dirty="0">
                  <a:latin typeface="NEXON Lv1 Gothic OTF Bold" panose="00000800000000000000" pitchFamily="50" charset="-127"/>
                  <a:ea typeface="NEXON Lv1 Gothic OTF Bold" panose="00000800000000000000" pitchFamily="50" charset="-127"/>
                </a:endParaRPr>
              </a:p>
            </p:txBody>
          </p:sp>
        </p:grp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E9AD66F3-AD49-7D93-7186-BD3E7809F640}"/>
              </a:ext>
            </a:extLst>
          </p:cNvPr>
          <p:cNvSpPr/>
          <p:nvPr/>
        </p:nvSpPr>
        <p:spPr>
          <a:xfrm>
            <a:off x="16823670" y="2959939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0" name="타원 959">
            <a:extLst>
              <a:ext uri="{FF2B5EF4-FFF2-40B4-BE49-F238E27FC236}">
                <a16:creationId xmlns:a16="http://schemas.microsoft.com/office/drawing/2014/main" id="{C182FEBB-C199-2F51-3D02-752ECA587CBA}"/>
              </a:ext>
            </a:extLst>
          </p:cNvPr>
          <p:cNvSpPr/>
          <p:nvPr/>
        </p:nvSpPr>
        <p:spPr>
          <a:xfrm>
            <a:off x="3782366" y="2106358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1" name="타원 960">
            <a:extLst>
              <a:ext uri="{FF2B5EF4-FFF2-40B4-BE49-F238E27FC236}">
                <a16:creationId xmlns:a16="http://schemas.microsoft.com/office/drawing/2014/main" id="{77FA6AB6-AC0E-9A29-31BC-31260A1B025B}"/>
              </a:ext>
            </a:extLst>
          </p:cNvPr>
          <p:cNvSpPr/>
          <p:nvPr/>
        </p:nvSpPr>
        <p:spPr>
          <a:xfrm>
            <a:off x="1291913" y="6447338"/>
            <a:ext cx="1044144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2" name="타원 961">
            <a:extLst>
              <a:ext uri="{FF2B5EF4-FFF2-40B4-BE49-F238E27FC236}">
                <a16:creationId xmlns:a16="http://schemas.microsoft.com/office/drawing/2014/main" id="{9BE18A74-C17A-BB2F-C80C-F15CA0F0E91E}"/>
              </a:ext>
            </a:extLst>
          </p:cNvPr>
          <p:cNvSpPr/>
          <p:nvPr/>
        </p:nvSpPr>
        <p:spPr>
          <a:xfrm>
            <a:off x="14020800" y="5950086"/>
            <a:ext cx="1044144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0" name="그룹 989">
            <a:extLst>
              <a:ext uri="{FF2B5EF4-FFF2-40B4-BE49-F238E27FC236}">
                <a16:creationId xmlns:a16="http://schemas.microsoft.com/office/drawing/2014/main" id="{5639C286-E58C-08A3-51A1-E4C4B4EDF72D}"/>
              </a:ext>
            </a:extLst>
          </p:cNvPr>
          <p:cNvGrpSpPr/>
          <p:nvPr/>
        </p:nvGrpSpPr>
        <p:grpSpPr>
          <a:xfrm>
            <a:off x="6093189" y="5397564"/>
            <a:ext cx="6049875" cy="1803336"/>
            <a:chOff x="6096000" y="5448300"/>
            <a:chExt cx="6049875" cy="1803336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A90A035-25B0-4E2B-9425-EDAE5DCCE430}"/>
                </a:ext>
              </a:extLst>
            </p:cNvPr>
            <p:cNvGrpSpPr/>
            <p:nvPr/>
          </p:nvGrpSpPr>
          <p:grpSpPr>
            <a:xfrm>
              <a:off x="6096000" y="5448300"/>
              <a:ext cx="609600" cy="609600"/>
              <a:chOff x="9220200" y="342900"/>
              <a:chExt cx="609600" cy="609600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CAF76CC-B9EA-B764-BA9B-9CCA0EB385BD}"/>
                  </a:ext>
                </a:extLst>
              </p:cNvPr>
              <p:cNvSpPr/>
              <p:nvPr/>
            </p:nvSpPr>
            <p:spPr>
              <a:xfrm>
                <a:off x="9220200" y="342900"/>
                <a:ext cx="609600" cy="609600"/>
              </a:xfrm>
              <a:prstGeom prst="ellipse">
                <a:avLst/>
              </a:prstGeom>
              <a:solidFill>
                <a:srgbClr val="0ACFB1"/>
              </a:solidFill>
              <a:ln>
                <a:solidFill>
                  <a:srgbClr val="0ACFB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Object 12">
                <a:extLst>
                  <a:ext uri="{FF2B5EF4-FFF2-40B4-BE49-F238E27FC236}">
                    <a16:creationId xmlns:a16="http://schemas.microsoft.com/office/drawing/2014/main" id="{DE022607-0E49-EE07-5065-B68DC2777B82}"/>
                  </a:ext>
                </a:extLst>
              </p:cNvPr>
              <p:cNvSpPr txBox="1"/>
              <p:nvPr/>
            </p:nvSpPr>
            <p:spPr>
              <a:xfrm>
                <a:off x="9273931" y="485373"/>
                <a:ext cx="502116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rgbClr val="FFFFFF"/>
                    </a:solidFill>
                    <a:latin typeface="NEXON Lv1 Gothic OTF Bold" panose="00000800000000000000" pitchFamily="50" charset="-127"/>
                    <a:ea typeface="NEXON Lv1 Gothic OTF Bold" panose="00000800000000000000" pitchFamily="50" charset="-127"/>
                    <a:cs typeface="NEXON Lv1 Gothic OTF" pitchFamily="34" charset="0"/>
                  </a:rPr>
                  <a:t>03</a:t>
                </a:r>
                <a:endParaRPr lang="en-US" sz="1500" dirty="0">
                  <a:latin typeface="NEXON Lv1 Gothic OTF Bold" panose="00000800000000000000" pitchFamily="50" charset="-127"/>
                  <a:ea typeface="NEXON Lv1 Gothic OTF Bold" panose="00000800000000000000" pitchFamily="50" charset="-127"/>
                </a:endParaRPr>
              </a:p>
            </p:txBody>
          </p:sp>
        </p:grpSp>
        <p:sp>
          <p:nvSpPr>
            <p:cNvPr id="963" name="Object 33">
              <a:extLst>
                <a:ext uri="{FF2B5EF4-FFF2-40B4-BE49-F238E27FC236}">
                  <a16:creationId xmlns:a16="http://schemas.microsoft.com/office/drawing/2014/main" id="{394914B0-FCD4-1C22-0409-8B9E31D2744A}"/>
                </a:ext>
              </a:extLst>
            </p:cNvPr>
            <p:cNvSpPr txBox="1"/>
            <p:nvPr/>
          </p:nvSpPr>
          <p:spPr>
            <a:xfrm>
              <a:off x="6838900" y="5924606"/>
              <a:ext cx="5068581" cy="13270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700" b="1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before) </a:t>
              </a:r>
              <a:r>
                <a:rPr lang="ko-KR" altLang="en-US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일자 변경이 드롭다운 박스로 되어있어서</a:t>
              </a:r>
              <a:r>
                <a:rPr lang="en-US" altLang="ko-KR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, </a:t>
              </a:r>
              <a:r>
                <a:rPr lang="ko-KR" altLang="en-US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유럽여행과 같은 장기 여행에 적합하지 않음</a:t>
              </a:r>
              <a:endParaRPr lang="en-US" altLang="ko-KR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sz="1700" b="1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after) </a:t>
              </a:r>
              <a:r>
                <a:rPr lang="ko-KR" altLang="en-US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대안 다른 일자로 넘어가려면 달력에서 바로 클릭 가능</a:t>
              </a:r>
              <a:endParaRPr lang="en-US" dirty="0"/>
            </a:p>
          </p:txBody>
        </p:sp>
        <p:sp>
          <p:nvSpPr>
            <p:cNvPr id="964" name="Object 34">
              <a:extLst>
                <a:ext uri="{FF2B5EF4-FFF2-40B4-BE49-F238E27FC236}">
                  <a16:creationId xmlns:a16="http://schemas.microsoft.com/office/drawing/2014/main" id="{71EF2358-F7CD-F063-DAE2-A18650179CCF}"/>
                </a:ext>
              </a:extLst>
            </p:cNvPr>
            <p:cNvSpPr txBox="1"/>
            <p:nvPr/>
          </p:nvSpPr>
          <p:spPr>
            <a:xfrm>
              <a:off x="6808023" y="5452273"/>
              <a:ext cx="5337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일자간 이동 방식 변경</a:t>
              </a:r>
              <a:endParaRPr lang="en-US" sz="2400" dirty="0">
                <a:latin typeface="NEXON Lv1 Gothic OTF" panose="00000500000000000000" pitchFamily="50" charset="-127"/>
                <a:ea typeface="NEXON Lv1 Gothic OTF" panose="00000500000000000000" pitchFamily="50" charset="-127"/>
              </a:endParaRPr>
            </a:p>
          </p:txBody>
        </p:sp>
      </p:grpSp>
      <p:sp>
        <p:nvSpPr>
          <p:cNvPr id="969" name="타원 968">
            <a:extLst>
              <a:ext uri="{FF2B5EF4-FFF2-40B4-BE49-F238E27FC236}">
                <a16:creationId xmlns:a16="http://schemas.microsoft.com/office/drawing/2014/main" id="{9B458243-73D3-E6B0-584F-0DEC6FB872C4}"/>
              </a:ext>
            </a:extLst>
          </p:cNvPr>
          <p:cNvSpPr/>
          <p:nvPr/>
        </p:nvSpPr>
        <p:spPr>
          <a:xfrm>
            <a:off x="15240000" y="7734300"/>
            <a:ext cx="533400" cy="4317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1" name="TextBox 970">
            <a:extLst>
              <a:ext uri="{FF2B5EF4-FFF2-40B4-BE49-F238E27FC236}">
                <a16:creationId xmlns:a16="http://schemas.microsoft.com/office/drawing/2014/main" id="{5B1FF153-B788-530F-11B7-6B984386A22A}"/>
              </a:ext>
            </a:extLst>
          </p:cNvPr>
          <p:cNvSpPr txBox="1"/>
          <p:nvPr/>
        </p:nvSpPr>
        <p:spPr>
          <a:xfrm>
            <a:off x="2133600" y="9805185"/>
            <a:ext cx="116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before</a:t>
            </a:r>
            <a:endParaRPr lang="ko-KR" altLang="en-US" dirty="0">
              <a:latin typeface="NEXON Lv1 Gothic OTF Bold" panose="00000800000000000000" pitchFamily="50" charset="-127"/>
              <a:ea typeface="NEXON Lv1 Gothic OTF Bold" panose="00000800000000000000" pitchFamily="50" charset="-127"/>
            </a:endParaRPr>
          </a:p>
        </p:txBody>
      </p:sp>
      <p:sp>
        <p:nvSpPr>
          <p:cNvPr id="972" name="TextBox 971">
            <a:extLst>
              <a:ext uri="{FF2B5EF4-FFF2-40B4-BE49-F238E27FC236}">
                <a16:creationId xmlns:a16="http://schemas.microsoft.com/office/drawing/2014/main" id="{DE97AC96-1669-EDD2-7681-3FFEBF6D70A9}"/>
              </a:ext>
            </a:extLst>
          </p:cNvPr>
          <p:cNvSpPr txBox="1"/>
          <p:nvPr/>
        </p:nvSpPr>
        <p:spPr>
          <a:xfrm>
            <a:off x="14922128" y="9805185"/>
            <a:ext cx="116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after</a:t>
            </a:r>
            <a:endParaRPr lang="ko-KR" altLang="en-US" dirty="0">
              <a:latin typeface="NEXON Lv1 Gothic OTF Bold" panose="00000800000000000000" pitchFamily="50" charset="-127"/>
              <a:ea typeface="NEXON Lv1 Gothic OTF Bold" panose="00000800000000000000" pitchFamily="50" charset="-127"/>
            </a:endParaRPr>
          </a:p>
        </p:txBody>
      </p:sp>
      <p:grpSp>
        <p:nvGrpSpPr>
          <p:cNvPr id="991" name="그룹 990">
            <a:extLst>
              <a:ext uri="{FF2B5EF4-FFF2-40B4-BE49-F238E27FC236}">
                <a16:creationId xmlns:a16="http://schemas.microsoft.com/office/drawing/2014/main" id="{B49C4A5F-3719-5D5D-64FD-517D178C1AB5}"/>
              </a:ext>
            </a:extLst>
          </p:cNvPr>
          <p:cNvGrpSpPr/>
          <p:nvPr/>
        </p:nvGrpSpPr>
        <p:grpSpPr>
          <a:xfrm>
            <a:off x="6093189" y="7470470"/>
            <a:ext cx="6049875" cy="1483030"/>
            <a:chOff x="6146920" y="7340568"/>
            <a:chExt cx="6049875" cy="1483030"/>
          </a:xfrm>
        </p:grpSpPr>
        <p:grpSp>
          <p:nvGrpSpPr>
            <p:cNvPr id="979" name="그룹 978">
              <a:extLst>
                <a:ext uri="{FF2B5EF4-FFF2-40B4-BE49-F238E27FC236}">
                  <a16:creationId xmlns:a16="http://schemas.microsoft.com/office/drawing/2014/main" id="{0095A2B3-8D34-6094-018D-AEF8BF0DD93E}"/>
                </a:ext>
              </a:extLst>
            </p:cNvPr>
            <p:cNvGrpSpPr/>
            <p:nvPr/>
          </p:nvGrpSpPr>
          <p:grpSpPr>
            <a:xfrm>
              <a:off x="6146920" y="7340568"/>
              <a:ext cx="609600" cy="609600"/>
              <a:chOff x="9220200" y="342900"/>
              <a:chExt cx="609600" cy="609600"/>
            </a:xfrm>
          </p:grpSpPr>
          <p:sp>
            <p:nvSpPr>
              <p:cNvPr id="980" name="타원 979">
                <a:extLst>
                  <a:ext uri="{FF2B5EF4-FFF2-40B4-BE49-F238E27FC236}">
                    <a16:creationId xmlns:a16="http://schemas.microsoft.com/office/drawing/2014/main" id="{21D10F2F-2546-9CE7-FF22-599F3B8B2122}"/>
                  </a:ext>
                </a:extLst>
              </p:cNvPr>
              <p:cNvSpPr/>
              <p:nvPr/>
            </p:nvSpPr>
            <p:spPr>
              <a:xfrm>
                <a:off x="9220200" y="342900"/>
                <a:ext cx="609600" cy="609600"/>
              </a:xfrm>
              <a:prstGeom prst="ellipse">
                <a:avLst/>
              </a:prstGeom>
              <a:solidFill>
                <a:srgbClr val="0ACFB1"/>
              </a:solidFill>
              <a:ln>
                <a:solidFill>
                  <a:srgbClr val="0ACFB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1" name="Object 12">
                <a:extLst>
                  <a:ext uri="{FF2B5EF4-FFF2-40B4-BE49-F238E27FC236}">
                    <a16:creationId xmlns:a16="http://schemas.microsoft.com/office/drawing/2014/main" id="{0ED933C5-8A63-0E53-DC5E-C59FA79236CB}"/>
                  </a:ext>
                </a:extLst>
              </p:cNvPr>
              <p:cNvSpPr txBox="1"/>
              <p:nvPr/>
            </p:nvSpPr>
            <p:spPr>
              <a:xfrm>
                <a:off x="9273931" y="485373"/>
                <a:ext cx="502116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rgbClr val="FFFFFF"/>
                    </a:solidFill>
                    <a:latin typeface="NEXON Lv1 Gothic OTF Bold" panose="00000800000000000000" pitchFamily="50" charset="-127"/>
                    <a:ea typeface="NEXON Lv1 Gothic OTF Bold" panose="00000800000000000000" pitchFamily="50" charset="-127"/>
                    <a:cs typeface="NEXON Lv1 Gothic OTF" pitchFamily="34" charset="0"/>
                  </a:rPr>
                  <a:t>04</a:t>
                </a:r>
                <a:endParaRPr lang="en-US" sz="1500" dirty="0">
                  <a:latin typeface="NEXON Lv1 Gothic OTF Bold" panose="00000800000000000000" pitchFamily="50" charset="-127"/>
                  <a:ea typeface="NEXON Lv1 Gothic OTF Bold" panose="00000800000000000000" pitchFamily="50" charset="-127"/>
                </a:endParaRPr>
              </a:p>
            </p:txBody>
          </p:sp>
        </p:grpSp>
        <p:sp>
          <p:nvSpPr>
            <p:cNvPr id="982" name="Object 33">
              <a:extLst>
                <a:ext uri="{FF2B5EF4-FFF2-40B4-BE49-F238E27FC236}">
                  <a16:creationId xmlns:a16="http://schemas.microsoft.com/office/drawing/2014/main" id="{E07E3D32-66C5-CFA7-05E0-CBD6E7F499FA}"/>
                </a:ext>
              </a:extLst>
            </p:cNvPr>
            <p:cNvSpPr txBox="1"/>
            <p:nvPr/>
          </p:nvSpPr>
          <p:spPr>
            <a:xfrm>
              <a:off x="6889820" y="7810500"/>
              <a:ext cx="5068581" cy="10130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700" b="1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before) </a:t>
              </a:r>
              <a:r>
                <a:rPr lang="ko-KR" altLang="en-US" sz="1700" dirty="0" err="1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장소간의</a:t>
              </a:r>
              <a:r>
                <a:rPr lang="ko-KR" altLang="en-US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 거리만 나타남</a:t>
              </a:r>
              <a:endParaRPr lang="en-US" altLang="ko-KR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sz="1700" b="1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after) </a:t>
              </a:r>
              <a:r>
                <a:rPr lang="ko-KR" altLang="en-US" sz="1700" dirty="0" err="1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장소들간의</a:t>
              </a:r>
              <a:r>
                <a:rPr lang="ko-KR" altLang="en-US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 거리와 더불어 이동수단까지 </a:t>
              </a:r>
              <a:r>
                <a:rPr lang="ko-KR" altLang="en-US" sz="1700" dirty="0" err="1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이모티콘으로</a:t>
              </a:r>
              <a:r>
                <a:rPr lang="ko-KR" altLang="en-US" sz="1700" dirty="0">
                  <a:solidFill>
                    <a:srgbClr val="787878"/>
                  </a:solidFill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 표시</a:t>
              </a:r>
              <a:endParaRPr lang="en-US" dirty="0"/>
            </a:p>
          </p:txBody>
        </p:sp>
        <p:sp>
          <p:nvSpPr>
            <p:cNvPr id="983" name="Object 34">
              <a:extLst>
                <a:ext uri="{FF2B5EF4-FFF2-40B4-BE49-F238E27FC236}">
                  <a16:creationId xmlns:a16="http://schemas.microsoft.com/office/drawing/2014/main" id="{B81933AE-C071-4C7A-F543-BA83724BCBEC}"/>
                </a:ext>
              </a:extLst>
            </p:cNvPr>
            <p:cNvSpPr txBox="1"/>
            <p:nvPr/>
          </p:nvSpPr>
          <p:spPr>
            <a:xfrm>
              <a:off x="6858943" y="7344541"/>
              <a:ext cx="5337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‘</a:t>
              </a:r>
              <a:r>
                <a:rPr lang="ko-KR" altLang="en-US" sz="2400" dirty="0"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이동 수단 기입</a:t>
              </a:r>
              <a:r>
                <a:rPr lang="en-US" altLang="ko-KR" sz="2400" dirty="0"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’</a:t>
              </a:r>
              <a:r>
                <a:rPr lang="ko-KR" altLang="en-US" sz="2400" dirty="0">
                  <a:latin typeface="NEXON Lv1 Gothic OTF" panose="00000500000000000000" pitchFamily="50" charset="-127"/>
                  <a:ea typeface="NEXON Lv1 Gothic OTF" panose="00000500000000000000" pitchFamily="50" charset="-127"/>
                </a:rPr>
                <a:t> 기능 추가</a:t>
              </a:r>
              <a:endParaRPr lang="en-US" sz="2400" dirty="0">
                <a:latin typeface="NEXON Lv1 Gothic OTF" panose="00000500000000000000" pitchFamily="50" charset="-127"/>
                <a:ea typeface="NEXON Lv1 Gothic OTF" panose="00000500000000000000" pitchFamily="50" charset="-127"/>
              </a:endParaRPr>
            </a:p>
          </p:txBody>
        </p:sp>
      </p:grpSp>
      <p:sp>
        <p:nvSpPr>
          <p:cNvPr id="986" name="타원 985">
            <a:extLst>
              <a:ext uri="{FF2B5EF4-FFF2-40B4-BE49-F238E27FC236}">
                <a16:creationId xmlns:a16="http://schemas.microsoft.com/office/drawing/2014/main" id="{9BAC4061-713D-C7BB-3653-0D56BF6B62D0}"/>
              </a:ext>
            </a:extLst>
          </p:cNvPr>
          <p:cNvSpPr/>
          <p:nvPr/>
        </p:nvSpPr>
        <p:spPr>
          <a:xfrm>
            <a:off x="991082" y="7554359"/>
            <a:ext cx="690222" cy="359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7" name="타원 986">
            <a:extLst>
              <a:ext uri="{FF2B5EF4-FFF2-40B4-BE49-F238E27FC236}">
                <a16:creationId xmlns:a16="http://schemas.microsoft.com/office/drawing/2014/main" id="{81DBCF66-1E15-F0FF-2582-EAD36CCE1098}"/>
              </a:ext>
            </a:extLst>
          </p:cNvPr>
          <p:cNvSpPr/>
          <p:nvPr/>
        </p:nvSpPr>
        <p:spPr>
          <a:xfrm>
            <a:off x="13697652" y="6827385"/>
            <a:ext cx="690222" cy="359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88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63" grpId="0" animBg="1"/>
      <p:bldP spid="63" grpId="1" animBg="1"/>
      <p:bldP spid="960" grpId="0" animBg="1"/>
      <p:bldP spid="960" grpId="1" animBg="1"/>
      <p:bldP spid="961" grpId="0" animBg="1"/>
      <p:bldP spid="961" grpId="1" animBg="1"/>
      <p:bldP spid="962" grpId="0" animBg="1"/>
      <p:bldP spid="962" grpId="1" animBg="1"/>
      <p:bldP spid="969" grpId="0" animBg="1"/>
      <p:bldP spid="986" grpId="0" animBg="1"/>
      <p:bldP spid="986" grpId="1" animBg="1"/>
      <p:bldP spid="987" grpId="0" animBg="1"/>
      <p:bldP spid="98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">
            <a:extLst>
              <a:ext uri="{FF2B5EF4-FFF2-40B4-BE49-F238E27FC236}">
                <a16:creationId xmlns:a16="http://schemas.microsoft.com/office/drawing/2014/main" id="{2ED12FBE-07CF-9920-F29E-773D9B04DA3D}"/>
              </a:ext>
            </a:extLst>
          </p:cNvPr>
          <p:cNvSpPr txBox="1"/>
          <p:nvPr/>
        </p:nvSpPr>
        <p:spPr>
          <a:xfrm>
            <a:off x="867484" y="708511"/>
            <a:ext cx="1391531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07</a:t>
            </a:r>
            <a:r>
              <a:rPr lang="en-US" sz="38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. </a:t>
            </a:r>
            <a:r>
              <a:rPr lang="ko-KR" altLang="en-US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개선안 </a:t>
            </a:r>
            <a:r>
              <a:rPr lang="en-US" altLang="ko-KR" sz="4000" dirty="0" err="1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before&amp;after</a:t>
            </a:r>
            <a:r>
              <a:rPr lang="en-US" altLang="ko-KR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 </a:t>
            </a:r>
            <a:r>
              <a:rPr lang="ko-KR" altLang="en-US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비교 </a:t>
            </a:r>
            <a:r>
              <a:rPr lang="en-US" altLang="ko-KR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– 3) </a:t>
            </a:r>
            <a:r>
              <a:rPr lang="ko-KR" altLang="en-US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일정 추가</a:t>
            </a:r>
            <a:r>
              <a:rPr lang="en-US" altLang="ko-KR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/</a:t>
            </a:r>
            <a:r>
              <a:rPr lang="ko-KR" altLang="en-US" sz="4000" dirty="0"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편집 페이지</a:t>
            </a:r>
          </a:p>
        </p:txBody>
      </p:sp>
      <p:sp>
        <p:nvSpPr>
          <p:cNvPr id="9" name="Object 33">
            <a:extLst>
              <a:ext uri="{FF2B5EF4-FFF2-40B4-BE49-F238E27FC236}">
                <a16:creationId xmlns:a16="http://schemas.microsoft.com/office/drawing/2014/main" id="{EA207341-C5D6-6250-4122-86493C05A3B0}"/>
              </a:ext>
            </a:extLst>
          </p:cNvPr>
          <p:cNvSpPr txBox="1"/>
          <p:nvPr/>
        </p:nvSpPr>
        <p:spPr>
          <a:xfrm>
            <a:off x="10593404" y="4043166"/>
            <a:ext cx="6551596" cy="13248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- </a:t>
            </a:r>
            <a:r>
              <a:rPr lang="ko-KR" altLang="en-US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선택한 장소를 기반으로 </a:t>
            </a:r>
            <a:r>
              <a:rPr lang="en-US" altLang="ko-KR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AI</a:t>
            </a:r>
            <a:r>
              <a:rPr lang="ko-KR" altLang="en-US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가 자동으로 여행 코스를 짜주는 기능</a:t>
            </a:r>
            <a:endParaRPr lang="en-US" altLang="ko-KR" sz="1700" dirty="0">
              <a:solidFill>
                <a:srgbClr val="787878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- </a:t>
            </a:r>
            <a:r>
              <a:rPr lang="ko-KR" altLang="en-US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기존 </a:t>
            </a:r>
            <a:r>
              <a:rPr lang="ko-KR" altLang="en-US" sz="1700" dirty="0" err="1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트리플엔</a:t>
            </a:r>
            <a:r>
              <a:rPr lang="ko-KR" altLang="en-US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 없지만</a:t>
            </a:r>
            <a:r>
              <a:rPr lang="en-US" altLang="ko-KR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, </a:t>
            </a:r>
            <a:r>
              <a:rPr lang="ko-KR" altLang="en-US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다른 여행 </a:t>
            </a:r>
            <a:r>
              <a:rPr lang="ko-KR" altLang="en-US" sz="1700" dirty="0" err="1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어플에는</a:t>
            </a:r>
            <a:r>
              <a:rPr lang="ko-KR" altLang="en-US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 존재했던 기능</a:t>
            </a:r>
            <a:endParaRPr lang="en-US" altLang="ko-KR" sz="1700" dirty="0">
              <a:solidFill>
                <a:srgbClr val="787878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‘</a:t>
            </a:r>
            <a:r>
              <a:rPr lang="ko-KR" altLang="en-US" sz="1700" dirty="0" err="1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요술봉</a:t>
            </a:r>
            <a:r>
              <a:rPr lang="en-US" altLang="ko-KR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’ </a:t>
            </a:r>
            <a:r>
              <a:rPr lang="ko-KR" altLang="en-US" sz="1700" dirty="0" err="1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이모티콘을</a:t>
            </a:r>
            <a:r>
              <a:rPr lang="ko-KR" altLang="en-US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 사용</a:t>
            </a:r>
            <a:endParaRPr lang="en-US" altLang="ko-KR" sz="1700" dirty="0">
              <a:solidFill>
                <a:srgbClr val="787878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➡️ 요술봉의 의미를 잘 모를 것을 대비하여 튜토리얼 제공 예정</a:t>
            </a:r>
            <a:endParaRPr lang="en-US" altLang="ko-KR" sz="1700" dirty="0">
              <a:solidFill>
                <a:srgbClr val="787878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10" name="Object 34">
            <a:extLst>
              <a:ext uri="{FF2B5EF4-FFF2-40B4-BE49-F238E27FC236}">
                <a16:creationId xmlns:a16="http://schemas.microsoft.com/office/drawing/2014/main" id="{283F23C4-A776-5E8D-42A2-5DF9DE4F4B61}"/>
              </a:ext>
            </a:extLst>
          </p:cNvPr>
          <p:cNvSpPr txBox="1"/>
          <p:nvPr/>
        </p:nvSpPr>
        <p:spPr>
          <a:xfrm>
            <a:off x="10591800" y="3380835"/>
            <a:ext cx="50994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‘</a:t>
            </a:r>
            <a:r>
              <a:rPr lang="ko-KR" altLang="en-US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자동 일정 생성</a:t>
            </a:r>
            <a:r>
              <a:rPr lang="en-US" altLang="ko-KR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’</a:t>
            </a:r>
            <a:r>
              <a:rPr lang="ko-KR" altLang="en-US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 기능</a:t>
            </a:r>
            <a:endParaRPr lang="en-US" sz="2400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EFDFCF0-3F8C-823D-BA4F-5EC62D516AE0}"/>
              </a:ext>
            </a:extLst>
          </p:cNvPr>
          <p:cNvSpPr/>
          <p:nvPr/>
        </p:nvSpPr>
        <p:spPr>
          <a:xfrm>
            <a:off x="9906000" y="3314700"/>
            <a:ext cx="609600" cy="609600"/>
          </a:xfrm>
          <a:prstGeom prst="ellipse">
            <a:avLst/>
          </a:prstGeom>
          <a:solidFill>
            <a:srgbClr val="0ACFB1"/>
          </a:solidFill>
          <a:ln>
            <a:solidFill>
              <a:srgbClr val="0ACF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3269B5B-6C7D-C51F-D6AC-A800329D7E8C}"/>
              </a:ext>
            </a:extLst>
          </p:cNvPr>
          <p:cNvSpPr txBox="1"/>
          <p:nvPr/>
        </p:nvSpPr>
        <p:spPr>
          <a:xfrm>
            <a:off x="9959731" y="3457173"/>
            <a:ext cx="50211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01</a:t>
            </a:r>
            <a:endParaRPr lang="en-US" sz="1500" dirty="0">
              <a:latin typeface="NEXON Lv1 Gothic OTF Bold" panose="00000800000000000000" pitchFamily="50" charset="-127"/>
              <a:ea typeface="NEXON Lv1 Gothic OTF Bold" panose="00000800000000000000" pitchFamily="50" charset="-127"/>
            </a:endParaRPr>
          </a:p>
        </p:txBody>
      </p:sp>
      <p:sp>
        <p:nvSpPr>
          <p:cNvPr id="14" name="Object 33">
            <a:extLst>
              <a:ext uri="{FF2B5EF4-FFF2-40B4-BE49-F238E27FC236}">
                <a16:creationId xmlns:a16="http://schemas.microsoft.com/office/drawing/2014/main" id="{9D6623F6-87D3-9D44-B90B-7F0F9897C644}"/>
              </a:ext>
            </a:extLst>
          </p:cNvPr>
          <p:cNvSpPr txBox="1"/>
          <p:nvPr/>
        </p:nvSpPr>
        <p:spPr>
          <a:xfrm>
            <a:off x="10593404" y="6861525"/>
            <a:ext cx="6551596" cy="6985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700" dirty="0">
                <a:solidFill>
                  <a:srgbClr val="787878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계획한 장소에 가지 못할 상황을 대비하여 대안 계획을 세울 수 있음</a:t>
            </a:r>
            <a:endParaRPr lang="en-US" altLang="ko-KR" sz="1700" dirty="0">
              <a:solidFill>
                <a:srgbClr val="787878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15" name="Object 34">
            <a:extLst>
              <a:ext uri="{FF2B5EF4-FFF2-40B4-BE49-F238E27FC236}">
                <a16:creationId xmlns:a16="http://schemas.microsoft.com/office/drawing/2014/main" id="{F0163D91-B46A-A7BE-A586-3BD9F43FE648}"/>
              </a:ext>
            </a:extLst>
          </p:cNvPr>
          <p:cNvSpPr txBox="1"/>
          <p:nvPr/>
        </p:nvSpPr>
        <p:spPr>
          <a:xfrm>
            <a:off x="10591800" y="6153487"/>
            <a:ext cx="50994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‘</a:t>
            </a:r>
            <a:r>
              <a:rPr lang="ko-KR" altLang="en-US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대안 일정 추가</a:t>
            </a:r>
            <a:r>
              <a:rPr lang="en-US" altLang="ko-KR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’</a:t>
            </a:r>
            <a:r>
              <a:rPr lang="ko-KR" altLang="en-US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 기능</a:t>
            </a:r>
            <a:endParaRPr lang="en-US" sz="2400" dirty="0">
              <a:latin typeface="NEXON Lv1 Gothic OTF" panose="00000500000000000000" pitchFamily="50" charset="-127"/>
              <a:ea typeface="NEXON Lv1 Gothic OTF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8DB6280-5451-3B11-C12A-95D1E500AC36}"/>
              </a:ext>
            </a:extLst>
          </p:cNvPr>
          <p:cNvSpPr/>
          <p:nvPr/>
        </p:nvSpPr>
        <p:spPr>
          <a:xfrm>
            <a:off x="9906000" y="6087352"/>
            <a:ext cx="609600" cy="609600"/>
          </a:xfrm>
          <a:prstGeom prst="ellipse">
            <a:avLst/>
          </a:prstGeom>
          <a:solidFill>
            <a:srgbClr val="0ACFB1"/>
          </a:solidFill>
          <a:ln>
            <a:solidFill>
              <a:srgbClr val="0ACF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F219370D-EA30-9C29-0DC0-0E8AE08544C1}"/>
              </a:ext>
            </a:extLst>
          </p:cNvPr>
          <p:cNvSpPr txBox="1"/>
          <p:nvPr/>
        </p:nvSpPr>
        <p:spPr>
          <a:xfrm>
            <a:off x="9959731" y="6229825"/>
            <a:ext cx="50211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02</a:t>
            </a:r>
            <a:endParaRPr lang="en-US" sz="1500" dirty="0">
              <a:latin typeface="NEXON Lv1 Gothic OTF Bold" panose="00000800000000000000" pitchFamily="50" charset="-127"/>
              <a:ea typeface="NEXON Lv1 Gothic OTF Bold" panose="00000800000000000000" pitchFamily="50" charset="-127"/>
            </a:endParaRPr>
          </a:p>
        </p:txBody>
      </p:sp>
      <p:pic>
        <p:nvPicPr>
          <p:cNvPr id="19" name="그림 1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35E6FB6-1866-4A40-F17E-E4634DAFCA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56" y="1667846"/>
            <a:ext cx="3663889" cy="7933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30ECE23E-CC5C-5981-F382-7E73E716CD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2307" b="28581"/>
          <a:stretch/>
        </p:blipFill>
        <p:spPr>
          <a:xfrm>
            <a:off x="4958399" y="1679037"/>
            <a:ext cx="3663889" cy="7933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8575273-B1FD-66E1-B333-DBF6F1FA2039}"/>
              </a:ext>
            </a:extLst>
          </p:cNvPr>
          <p:cNvSpPr/>
          <p:nvPr/>
        </p:nvSpPr>
        <p:spPr>
          <a:xfrm>
            <a:off x="3733800" y="8818867"/>
            <a:ext cx="740571" cy="7405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4BC2EBD-97C4-FA38-27F1-1CA3BD887583}"/>
              </a:ext>
            </a:extLst>
          </p:cNvPr>
          <p:cNvSpPr/>
          <p:nvPr/>
        </p:nvSpPr>
        <p:spPr>
          <a:xfrm>
            <a:off x="8001000" y="7505700"/>
            <a:ext cx="740571" cy="7405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42E2F-4CFF-B71C-F8F0-567FFB66FC8C}"/>
              </a:ext>
            </a:extLst>
          </p:cNvPr>
          <p:cNvSpPr txBox="1"/>
          <p:nvPr/>
        </p:nvSpPr>
        <p:spPr>
          <a:xfrm>
            <a:off x="1219200" y="9715500"/>
            <a:ext cx="260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[</a:t>
            </a:r>
            <a:r>
              <a:rPr lang="ko-KR" altLang="en-US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일정 추가</a:t>
            </a:r>
            <a:r>
              <a:rPr lang="en-US" altLang="ko-KR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]</a:t>
            </a:r>
            <a:r>
              <a:rPr lang="ko-KR" altLang="en-US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 </a:t>
            </a:r>
            <a:r>
              <a:rPr lang="en-US" altLang="ko-KR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after</a:t>
            </a:r>
            <a:endParaRPr lang="ko-KR" altLang="en-US" dirty="0">
              <a:latin typeface="NEXON Lv1 Gothic OTF Bold" panose="00000800000000000000" pitchFamily="50" charset="-127"/>
              <a:ea typeface="NEXON Lv1 Gothic OTF Bold" panose="000008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0EA064-D6CE-2C12-D2C1-893CFC4D4151}"/>
              </a:ext>
            </a:extLst>
          </p:cNvPr>
          <p:cNvSpPr txBox="1"/>
          <p:nvPr/>
        </p:nvSpPr>
        <p:spPr>
          <a:xfrm>
            <a:off x="5488407" y="9741733"/>
            <a:ext cx="260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[</a:t>
            </a:r>
            <a:r>
              <a:rPr lang="ko-KR" altLang="en-US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일정 편집</a:t>
            </a:r>
            <a:r>
              <a:rPr lang="en-US" altLang="ko-KR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]</a:t>
            </a:r>
            <a:r>
              <a:rPr lang="ko-KR" altLang="en-US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 </a:t>
            </a:r>
            <a:r>
              <a:rPr lang="en-US" altLang="ko-KR" dirty="0">
                <a:latin typeface="NEXON Lv1 Gothic OTF Bold" panose="00000800000000000000" pitchFamily="50" charset="-127"/>
                <a:ea typeface="NEXON Lv1 Gothic OTF Bold" panose="00000800000000000000" pitchFamily="50" charset="-127"/>
              </a:rPr>
              <a:t>after</a:t>
            </a:r>
            <a:endParaRPr lang="ko-KR" altLang="en-US" dirty="0">
              <a:latin typeface="NEXON Lv1 Gothic OTF Bold" panose="00000800000000000000" pitchFamily="50" charset="-127"/>
              <a:ea typeface="NEXON Lv1 Gothic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3D2444-24FB-2B8F-FC49-823FC512104D}"/>
              </a:ext>
            </a:extLst>
          </p:cNvPr>
          <p:cNvSpPr/>
          <p:nvPr/>
        </p:nvSpPr>
        <p:spPr>
          <a:xfrm>
            <a:off x="2207758" y="7308566"/>
            <a:ext cx="5702652" cy="2215632"/>
          </a:xfrm>
          <a:prstGeom prst="rect">
            <a:avLst/>
          </a:prstGeom>
          <a:noFill/>
          <a:ln>
            <a:solidFill>
              <a:srgbClr val="0ACF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C8446599-368B-2E77-1C0D-54627E865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333" y="6006155"/>
            <a:ext cx="3240106" cy="458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91ACD622-7750-7E1D-DFAE-7525F001E122}"/>
              </a:ext>
            </a:extLst>
          </p:cNvPr>
          <p:cNvSpPr txBox="1"/>
          <p:nvPr/>
        </p:nvSpPr>
        <p:spPr>
          <a:xfrm>
            <a:off x="892881" y="1372636"/>
            <a:ext cx="8251119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SUS 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진행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4FA9F192-94A5-98D5-5768-C38C9986A06D}"/>
              </a:ext>
            </a:extLst>
          </p:cNvPr>
          <p:cNvSpPr txBox="1"/>
          <p:nvPr/>
        </p:nvSpPr>
        <p:spPr>
          <a:xfrm>
            <a:off x="867484" y="723900"/>
            <a:ext cx="12696115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07.</a:t>
            </a:r>
            <a:r>
              <a:rPr 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 </a:t>
            </a:r>
            <a:r>
              <a:rPr lang="ko-KR" alt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사용성 평가</a:t>
            </a:r>
            <a:endParaRPr lang="en-US" dirty="0"/>
          </a:p>
        </p:txBody>
      </p:sp>
      <p:pic>
        <p:nvPicPr>
          <p:cNvPr id="26" name="그림 25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9376BB5A-1BAA-D3A1-11B1-B60C4D35C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804" y="6164301"/>
            <a:ext cx="3240106" cy="458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 descr="텍스트, 도표, 번호, 폰트이(가) 표시된 사진&#10;&#10;자동 생성된 설명">
            <a:extLst>
              <a:ext uri="{FF2B5EF4-FFF2-40B4-BE49-F238E27FC236}">
                <a16:creationId xmlns:a16="http://schemas.microsoft.com/office/drawing/2014/main" id="{5C811C49-FFC5-6895-1246-5F65C1A83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430" y="6322447"/>
            <a:ext cx="3240106" cy="458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그림 31" descr="텍스트, 번호, 도표, 폰트이(가) 표시된 사진&#10;&#10;자동 생성된 설명">
            <a:extLst>
              <a:ext uri="{FF2B5EF4-FFF2-40B4-BE49-F238E27FC236}">
                <a16:creationId xmlns:a16="http://schemas.microsoft.com/office/drawing/2014/main" id="{F8D9EA27-459C-5697-0CE9-F58B238F7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233" y="6480593"/>
            <a:ext cx="3240106" cy="458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Object 9">
            <a:extLst>
              <a:ext uri="{FF2B5EF4-FFF2-40B4-BE49-F238E27FC236}">
                <a16:creationId xmlns:a16="http://schemas.microsoft.com/office/drawing/2014/main" id="{7E67F204-700E-4F15-CBCB-D9C999AC350E}"/>
              </a:ext>
            </a:extLst>
          </p:cNvPr>
          <p:cNvSpPr txBox="1"/>
          <p:nvPr/>
        </p:nvSpPr>
        <p:spPr>
          <a:xfrm>
            <a:off x="1065595" y="3044622"/>
            <a:ext cx="8251119" cy="39276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[10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가지 질문들의 점수 순위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10. 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여행을 간다면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, </a:t>
            </a:r>
            <a:r>
              <a:rPr lang="ko-KR" altLang="en-US" sz="1900" dirty="0" err="1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트리플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 어플보다 편리한 어플이 많을 것 같다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.</a:t>
            </a:r>
            <a:endParaRPr lang="ko-KR" altLang="en-US" sz="1900" dirty="0">
              <a:solidFill>
                <a:srgbClr val="787878"/>
              </a:solidFill>
              <a:latin typeface="NEXON Lv1 Gothic OTF Light" panose="00000300000000000000" pitchFamily="50" charset="-127"/>
              <a:ea typeface="NEXON Lv1 Gothic OTF Light" panose="00000300000000000000" pitchFamily="50" charset="-127"/>
              <a:cs typeface="NEXON Lv1 Gothic OTF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2. 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현재 어플의 구조나 페이지의 위치를 파악하는 것이 힘들었다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6. 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리뷰에 대한 신뢰성이 높지 않았고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, 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그에 대한 대책이 충분하지 않았다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9. 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여행 경로 최적화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, 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오프라인 일정 확인 등의 기능이 유용하다고 생각한다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4. 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여행 일정 및 후기 공유 기능이 사용자에게 도움이 되지 않았다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7. 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여행 경로 수정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, 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가계부 등 여러 아이콘이 눈에 잘 들어왔다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1. </a:t>
            </a:r>
            <a:r>
              <a:rPr lang="ko-KR" altLang="en-US" sz="1900" dirty="0" err="1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어플에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 대한 디자인이 시각적으로 훌륭하다고 생각한다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900" u="sng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3. </a:t>
            </a:r>
            <a:r>
              <a:rPr lang="ko-KR" altLang="en-US" sz="1900" u="sng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어플을 사용할 때 사용방법이나 동작을 쉽게 익힐 수 있었다</a:t>
            </a:r>
            <a:r>
              <a:rPr lang="en-US" altLang="ko-KR" sz="1900" u="sng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900" u="sng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5. </a:t>
            </a:r>
            <a:r>
              <a:rPr lang="ko-KR" altLang="en-US" sz="1900" u="sng" dirty="0" err="1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트리플</a:t>
            </a:r>
            <a:r>
              <a:rPr lang="ko-KR" altLang="en-US" sz="1900" u="sng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 매거진에서 여행지 관련 정보 제공이 충분하고 유용했다</a:t>
            </a:r>
            <a:r>
              <a:rPr lang="en-US" altLang="ko-KR" sz="1900" u="sng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900" u="sng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8. </a:t>
            </a:r>
            <a:r>
              <a:rPr lang="ko-KR" altLang="en-US" sz="1900" u="sng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일정 추가 화면에서의 지도 크기가 적절하지 않았다</a:t>
            </a:r>
            <a:r>
              <a:rPr lang="en-US" altLang="ko-KR" sz="1900" u="sng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.</a:t>
            </a:r>
          </a:p>
        </p:txBody>
      </p:sp>
      <p:sp>
        <p:nvSpPr>
          <p:cNvPr id="44" name="Object 34">
            <a:extLst>
              <a:ext uri="{FF2B5EF4-FFF2-40B4-BE49-F238E27FC236}">
                <a16:creationId xmlns:a16="http://schemas.microsoft.com/office/drawing/2014/main" id="{CEF55AAA-A867-94E2-812F-46BC98E27174}"/>
              </a:ext>
            </a:extLst>
          </p:cNvPr>
          <p:cNvSpPr txBox="1"/>
          <p:nvPr/>
        </p:nvSpPr>
        <p:spPr>
          <a:xfrm>
            <a:off x="1065594" y="2267858"/>
            <a:ext cx="76974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5</a:t>
            </a:r>
            <a:r>
              <a:rPr lang="ko-KR" altLang="en-US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명을 대상으로 </a:t>
            </a:r>
            <a:r>
              <a:rPr lang="en-US" altLang="ko-KR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System Usability Scale(SUS)</a:t>
            </a:r>
            <a:r>
              <a:rPr lang="ko-KR" altLang="en-US" sz="24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 진행</a:t>
            </a:r>
            <a:endParaRPr lang="en-US" altLang="ko-KR" sz="2400" dirty="0">
              <a:solidFill>
                <a:srgbClr val="000000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  <a:cs typeface="NEXON Lv1 Gothic OTF" pitchFamily="34" charset="0"/>
            </a:endParaRPr>
          </a:p>
        </p:txBody>
      </p:sp>
      <p:pic>
        <p:nvPicPr>
          <p:cNvPr id="23" name="그림 22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60B6E068-A339-552E-FF37-6BEDF91CA8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667500"/>
            <a:ext cx="3240106" cy="458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A1A4948-51BD-FB83-1831-EBE25FA4F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64976"/>
              </p:ext>
            </p:extLst>
          </p:nvPr>
        </p:nvGraphicFramePr>
        <p:xfrm>
          <a:off x="10287000" y="2716678"/>
          <a:ext cx="6198462" cy="1918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77">
                  <a:extLst>
                    <a:ext uri="{9D8B030D-6E8A-4147-A177-3AD203B41FA5}">
                      <a16:colId xmlns:a16="http://schemas.microsoft.com/office/drawing/2014/main" val="3870088852"/>
                    </a:ext>
                  </a:extLst>
                </a:gridCol>
                <a:gridCol w="1033077">
                  <a:extLst>
                    <a:ext uri="{9D8B030D-6E8A-4147-A177-3AD203B41FA5}">
                      <a16:colId xmlns:a16="http://schemas.microsoft.com/office/drawing/2014/main" val="3785162733"/>
                    </a:ext>
                  </a:extLst>
                </a:gridCol>
                <a:gridCol w="1033077">
                  <a:extLst>
                    <a:ext uri="{9D8B030D-6E8A-4147-A177-3AD203B41FA5}">
                      <a16:colId xmlns:a16="http://schemas.microsoft.com/office/drawing/2014/main" val="2329529054"/>
                    </a:ext>
                  </a:extLst>
                </a:gridCol>
                <a:gridCol w="1033077">
                  <a:extLst>
                    <a:ext uri="{9D8B030D-6E8A-4147-A177-3AD203B41FA5}">
                      <a16:colId xmlns:a16="http://schemas.microsoft.com/office/drawing/2014/main" val="3250899338"/>
                    </a:ext>
                  </a:extLst>
                </a:gridCol>
                <a:gridCol w="1033077">
                  <a:extLst>
                    <a:ext uri="{9D8B030D-6E8A-4147-A177-3AD203B41FA5}">
                      <a16:colId xmlns:a16="http://schemas.microsoft.com/office/drawing/2014/main" val="17075008"/>
                    </a:ext>
                  </a:extLst>
                </a:gridCol>
                <a:gridCol w="1033077">
                  <a:extLst>
                    <a:ext uri="{9D8B030D-6E8A-4147-A177-3AD203B41FA5}">
                      <a16:colId xmlns:a16="http://schemas.microsoft.com/office/drawing/2014/main" val="1653641711"/>
                    </a:ext>
                  </a:extLst>
                </a:gridCol>
              </a:tblGrid>
              <a:tr h="77532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</a:rPr>
                        <a:t>번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</a:rPr>
                        <a:t>평가자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번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평가자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번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평가자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번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평가자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5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번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  <a:cs typeface="+mn-cs"/>
                        </a:rPr>
                        <a:t>평가자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9224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</a:rPr>
                        <a:t>점수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</a:rPr>
                        <a:t>87.5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</a:rPr>
                        <a:t>95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</a:rPr>
                        <a:t>87.5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</a:rPr>
                        <a:t>72.5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넥슨Lv1고딕 OTF" panose="00000500000000000000" pitchFamily="50" charset="-127"/>
                          <a:ea typeface="넥슨Lv1고딕 OTF" panose="00000500000000000000" pitchFamily="50" charset="-127"/>
                        </a:rPr>
                        <a:t>82.5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넥슨Lv1고딕 OTF" panose="00000500000000000000" pitchFamily="50" charset="-127"/>
                        <a:ea typeface="넥슨Lv1고딕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353777"/>
                  </a:ext>
                </a:extLst>
              </a:tr>
            </a:tbl>
          </a:graphicData>
        </a:graphic>
      </p:graphicFrame>
      <p:sp>
        <p:nvSpPr>
          <p:cNvPr id="50" name="Object 34">
            <a:extLst>
              <a:ext uri="{FF2B5EF4-FFF2-40B4-BE49-F238E27FC236}">
                <a16:creationId xmlns:a16="http://schemas.microsoft.com/office/drawing/2014/main" id="{4925D107-0C35-60D8-8588-5D5B6907B98F}"/>
              </a:ext>
            </a:extLst>
          </p:cNvPr>
          <p:cNvSpPr txBox="1"/>
          <p:nvPr/>
        </p:nvSpPr>
        <p:spPr>
          <a:xfrm>
            <a:off x="10287000" y="4880479"/>
            <a:ext cx="583811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7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➡️ 사용성 평가 결과 </a:t>
            </a:r>
            <a:r>
              <a:rPr lang="ko-KR" altLang="en-US" sz="4000" dirty="0">
                <a:solidFill>
                  <a:srgbClr val="0ACFB1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평균 </a:t>
            </a:r>
            <a:r>
              <a:rPr lang="en-US" altLang="ko-KR" sz="4000" dirty="0">
                <a:solidFill>
                  <a:srgbClr val="0ACFB1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85</a:t>
            </a:r>
            <a:r>
              <a:rPr lang="ko-KR" altLang="en-US" sz="4000" dirty="0">
                <a:solidFill>
                  <a:srgbClr val="0ACFB1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" pitchFamily="34" charset="0"/>
              </a:rPr>
              <a:t>점</a:t>
            </a:r>
            <a:endParaRPr lang="en-US" altLang="ko-KR" sz="4000" dirty="0">
              <a:solidFill>
                <a:srgbClr val="0ACFB1"/>
              </a:solidFill>
              <a:latin typeface="NEXON Lv1 Gothic OTF Bold" panose="00000800000000000000" pitchFamily="50" charset="-127"/>
              <a:ea typeface="NEXON Lv1 Gothic OTF Bold" panose="00000800000000000000" pitchFamily="50" charset="-127"/>
              <a:cs typeface="NEXON Lv1 Gothic OTF" pitchFamily="34" charset="0"/>
            </a:endParaRPr>
          </a:p>
        </p:txBody>
      </p:sp>
      <p:sp>
        <p:nvSpPr>
          <p:cNvPr id="51" name="Object 34">
            <a:extLst>
              <a:ext uri="{FF2B5EF4-FFF2-40B4-BE49-F238E27FC236}">
                <a16:creationId xmlns:a16="http://schemas.microsoft.com/office/drawing/2014/main" id="{5BE6766C-4807-AEBE-9099-B2902C176554}"/>
              </a:ext>
            </a:extLst>
          </p:cNvPr>
          <p:cNvSpPr txBox="1"/>
          <p:nvPr/>
        </p:nvSpPr>
        <p:spPr>
          <a:xfrm>
            <a:off x="2312737" y="7338199"/>
            <a:ext cx="5411406" cy="2095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점수가 비교적 낮았던 질문들을 기반으로</a:t>
            </a:r>
            <a:endParaRPr lang="en-US" altLang="ko-KR" sz="2200" dirty="0">
              <a:solidFill>
                <a:srgbClr val="000000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  <a:cs typeface="NEXON Lv1 Gothic OTF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EXON Lv1 Gothic OTF" pitchFamily="34" charset="0"/>
              </a:rPr>
              <a:t>▪</a:t>
            </a:r>
            <a:r>
              <a:rPr lang="en-US" altLang="ko-KR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‘</a:t>
            </a: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사용 방법과 동작의 간단화</a:t>
            </a:r>
            <a:r>
              <a:rPr lang="en-US" altLang="ko-KR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’</a:t>
            </a:r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EXON Lv1 Gothic OTF" pitchFamily="34" charset="0"/>
              </a:rPr>
              <a:t>▪</a:t>
            </a:r>
            <a:r>
              <a:rPr lang="en-US" altLang="ko-KR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‘</a:t>
            </a: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여행지 정보의 충분한 제공</a:t>
            </a:r>
            <a:r>
              <a:rPr lang="en-US" altLang="ko-KR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’</a:t>
            </a:r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EXON Lv1 Gothic OTF" pitchFamily="34" charset="0"/>
              </a:rPr>
              <a:t>▪</a:t>
            </a:r>
            <a:r>
              <a:rPr lang="en-US" altLang="ko-KR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‘</a:t>
            </a: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일정 추가 화면에서의 지도 크기 조절</a:t>
            </a:r>
            <a:r>
              <a:rPr lang="en-US" altLang="ko-KR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’</a:t>
            </a:r>
          </a:p>
          <a:p>
            <a:pPr>
              <a:lnSpc>
                <a:spcPct val="12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  <a:cs typeface="NEXON Lv1 Gothic OTF" pitchFamily="34" charset="0"/>
              </a:rPr>
              <a:t>등의 보완이 필요하다는 결론 도출</a:t>
            </a:r>
            <a:endParaRPr lang="en-US" altLang="ko-KR" sz="2200" dirty="0">
              <a:solidFill>
                <a:srgbClr val="000000"/>
              </a:solidFill>
              <a:latin typeface="NEXON Lv1 Gothic OTF" panose="00000500000000000000" pitchFamily="50" charset="-127"/>
              <a:ea typeface="NEXON Lv1 Gothic OTF" panose="00000500000000000000" pitchFamily="50" charset="-127"/>
              <a:cs typeface="NEXON Lv1 Gothic OTF" pitchFamily="34" charset="0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8D416A4A-4899-1C7A-08E8-B38FC5DC7672}"/>
              </a:ext>
            </a:extLst>
          </p:cNvPr>
          <p:cNvSpPr/>
          <p:nvPr/>
        </p:nvSpPr>
        <p:spPr>
          <a:xfrm>
            <a:off x="1279464" y="7353300"/>
            <a:ext cx="609600" cy="513442"/>
          </a:xfrm>
          <a:prstGeom prst="rightArrow">
            <a:avLst/>
          </a:prstGeom>
          <a:solidFill>
            <a:srgbClr val="0ACFB1"/>
          </a:solidFill>
          <a:ln>
            <a:solidFill>
              <a:srgbClr val="0ACF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/>
          <p:nvPr/>
        </p:nvSpPr>
        <p:spPr>
          <a:xfrm>
            <a:off x="1057676" y="1408003"/>
            <a:ext cx="129922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100" dirty="0">
                <a:solidFill>
                  <a:srgbClr val="000000"/>
                </a:solidFill>
                <a:latin typeface="NEXON Lv1 Gothic OTF" pitchFamily="34" charset="0"/>
              </a:rPr>
              <a:t>UX/UI</a:t>
            </a:r>
            <a:r>
              <a:rPr lang="ko-KR" altLang="en-US" sz="2400" kern="0" spc="1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디자인 </a:t>
            </a:r>
            <a:r>
              <a:rPr lang="en-US" altLang="ko-KR" sz="2400" kern="0" spc="1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3</a:t>
            </a:r>
            <a:r>
              <a:rPr lang="ko-KR" altLang="en-US" sz="2400" kern="0" spc="100" dirty="0">
                <a:solidFill>
                  <a:srgbClr val="000000"/>
                </a:solidFill>
                <a:latin typeface="NEXON Lv1 Gothic OTF" panose="00000500000000000000" pitchFamily="50" charset="-127"/>
                <a:ea typeface="NEXON Lv1 Gothic OTF" panose="00000500000000000000" pitchFamily="50" charset="-127"/>
              </a:rPr>
              <a:t>조 발표를 마치겠습니다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971962" y="1913751"/>
            <a:ext cx="1316364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0" kern="0" spc="-200" dirty="0" err="1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감사합니다</a:t>
            </a:r>
            <a:r>
              <a:rPr lang="en-US" sz="12000" kern="0" spc="-2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 :)</a:t>
            </a:r>
            <a:endParaRPr lang="en-US" dirty="0"/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34F68ECF-FC95-45CA-A719-EE1EE532AF30}"/>
              </a:ext>
            </a:extLst>
          </p:cNvPr>
          <p:cNvGrpSpPr/>
          <p:nvPr/>
        </p:nvGrpSpPr>
        <p:grpSpPr>
          <a:xfrm>
            <a:off x="9704860" y="2490571"/>
            <a:ext cx="6171429" cy="5076000"/>
            <a:chOff x="9704860" y="2490571"/>
            <a:chExt cx="6171429" cy="50760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1C6E478-80A2-BE77-3024-2141A596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5368" y="250589"/>
              <a:ext cx="12342857" cy="10152000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1E362658-DEB1-E86B-9C62-9DEF0E4BB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4860" y="2490571"/>
              <a:ext cx="6171429" cy="5076000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6F8F2245-7724-EC09-C3EA-C74C8A52339B}"/>
              </a:ext>
            </a:extLst>
          </p:cNvPr>
          <p:cNvGrpSpPr/>
          <p:nvPr/>
        </p:nvGrpSpPr>
        <p:grpSpPr>
          <a:xfrm>
            <a:off x="13761301" y="3921745"/>
            <a:ext cx="4229976" cy="4649484"/>
            <a:chOff x="13761301" y="3921745"/>
            <a:chExt cx="4229976" cy="4649484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CE748792-5FDE-2EC7-28B2-3EE56BFFD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4534" y="1760845"/>
              <a:ext cx="8459952" cy="9298968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CA0E159F-1874-D0FA-3270-A25EAE9D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1301" y="3921745"/>
              <a:ext cx="4229976" cy="4649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5989" y="800385"/>
            <a:ext cx="2366695" cy="154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1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목차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10617" y="1272843"/>
            <a:ext cx="812431" cy="50000"/>
            <a:chOff x="510617" y="1272843"/>
            <a:chExt cx="812431" cy="50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10617" y="1272843"/>
              <a:ext cx="812431" cy="500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1157ED-93EC-B760-6E76-4788DF59A38A}"/>
              </a:ext>
            </a:extLst>
          </p:cNvPr>
          <p:cNvGrpSpPr/>
          <p:nvPr/>
        </p:nvGrpSpPr>
        <p:grpSpPr>
          <a:xfrm>
            <a:off x="2669195" y="3434667"/>
            <a:ext cx="12949611" cy="3417667"/>
            <a:chOff x="2518989" y="3086100"/>
            <a:chExt cx="12949611" cy="34176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9272AA-A015-2AE8-E938-D7F1BA45657A}"/>
                </a:ext>
              </a:extLst>
            </p:cNvPr>
            <p:cNvSpPr txBox="1"/>
            <p:nvPr/>
          </p:nvSpPr>
          <p:spPr>
            <a:xfrm>
              <a:off x="2518989" y="3086100"/>
              <a:ext cx="5867399" cy="3417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800" b="1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01.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경쟁사</a:t>
              </a:r>
              <a:r>
                <a:rPr lang="en-US" altLang="ko-KR" sz="2800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분석</a:t>
              </a:r>
              <a:endParaRPr lang="en-US" altLang="ko-KR" sz="2800" kern="0" spc="10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NEXON Lv1 Gothic OTF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800" b="1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02.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페르소나</a:t>
              </a:r>
              <a:endParaRPr lang="en-US" altLang="ko-KR" sz="2800" kern="0" spc="10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NEXON Lv1 Gothic OTF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800" b="1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03.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사이트맵</a:t>
              </a:r>
              <a:endParaRPr lang="en-US" altLang="ko-KR" sz="2800" kern="0" spc="10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NEXON Lv1 Gothic OTF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800" b="1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04.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플로우차트</a:t>
              </a:r>
              <a:endParaRPr lang="en-US" altLang="ko-KR" sz="2800" kern="0" spc="10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NEXON Lv1 Gothic OTF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4CDE56-56C2-301F-B430-C698F43820AA}"/>
                </a:ext>
              </a:extLst>
            </p:cNvPr>
            <p:cNvSpPr txBox="1"/>
            <p:nvPr/>
          </p:nvSpPr>
          <p:spPr>
            <a:xfrm>
              <a:off x="9601201" y="3086100"/>
              <a:ext cx="5867399" cy="3417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800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05.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와이어프레임</a:t>
              </a:r>
              <a:endParaRPr lang="en-US" altLang="ko-KR" sz="2800" kern="0" spc="10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NEXON Lv1 Gothic OTF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800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06.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프로토타입</a:t>
              </a:r>
              <a:endParaRPr lang="en-US" altLang="ko-KR" sz="2800" kern="0" spc="10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NEXON Lv1 Gothic OTF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800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07.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개선안</a:t>
              </a:r>
              <a:r>
                <a:rPr lang="en-US" altLang="ko-KR" sz="2800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before&amp;after</a:t>
              </a:r>
              <a:r>
                <a:rPr lang="en-US" altLang="ko-KR" sz="2800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비교</a:t>
              </a:r>
              <a:endParaRPr lang="en-US" altLang="ko-KR" sz="2800" kern="0" spc="100" dirty="0">
                <a:solidFill>
                  <a:srgbClr val="0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NEXON Lv1 Gothic OTF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800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08.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사용성</a:t>
              </a:r>
              <a:r>
                <a:rPr lang="en-US" altLang="ko-KR" sz="2800" kern="0" spc="100" dirty="0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 </a:t>
              </a:r>
              <a:r>
                <a:rPr lang="en-US" altLang="ko-KR" sz="2800" kern="0" spc="100" dirty="0" err="1">
                  <a:solidFill>
                    <a:srgbClr val="00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  <a:cs typeface="NEXON Lv1 Gothic OTF" pitchFamily="34" charset="0"/>
                </a:rPr>
                <a:t>평가</a:t>
              </a:r>
              <a:endParaRPr lang="en-US" altLang="ko-KR" sz="28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30232"/>
              </p:ext>
            </p:extLst>
          </p:nvPr>
        </p:nvGraphicFramePr>
        <p:xfrm>
          <a:off x="1252754" y="2049744"/>
          <a:ext cx="15782491" cy="6827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7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90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90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290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33914">
                <a:tc gridSpan="2"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100" dirty="0"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300" b="0" i="0" dirty="0">
                        <a:solidFill>
                          <a:schemeClr val="bg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2300" b="0" i="0" dirty="0" err="1">
                          <a:solidFill>
                            <a:schemeClr val="bg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트리플</a:t>
                      </a:r>
                      <a:endParaRPr lang="en-US" sz="2300" b="0" i="0" dirty="0">
                        <a:solidFill>
                          <a:schemeClr val="bg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err="1">
                          <a:solidFill>
                            <a:schemeClr val="bg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위시빈</a:t>
                      </a:r>
                      <a:endParaRPr lang="en-US" sz="2300" b="0" i="0" dirty="0">
                        <a:solidFill>
                          <a:schemeClr val="bg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err="1">
                          <a:solidFill>
                            <a:srgbClr val="282825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스투비플래너</a:t>
                      </a:r>
                      <a:endParaRPr lang="en-US" sz="2300" b="0" i="0" dirty="0">
                        <a:solidFill>
                          <a:srgbClr val="282825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282825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err="1">
                          <a:solidFill>
                            <a:srgbClr val="00010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트립어드바이저</a:t>
                      </a:r>
                      <a:endParaRPr lang="en-US" sz="2300" b="0" i="0" dirty="0">
                        <a:solidFill>
                          <a:srgbClr val="00010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  <a:p>
                      <a:pPr algn="ctr"/>
                      <a:endParaRPr lang="en-US" sz="1000" dirty="0">
                        <a:solidFill>
                          <a:srgbClr val="00010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DF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err="1">
                          <a:solidFill>
                            <a:schemeClr val="bg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핫츠고플랜</a:t>
                      </a:r>
                      <a:endParaRPr lang="en-US" sz="2300" b="0" i="0" dirty="0">
                        <a:solidFill>
                          <a:schemeClr val="bg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9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100" b="0" i="0" dirty="0" err="1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시장</a:t>
                      </a:r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sz="2100" b="0" i="0" dirty="0" err="1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점유율</a:t>
                      </a:r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(</a:t>
                      </a:r>
                      <a:r>
                        <a:rPr lang="en-US" altLang="ko-KR" sz="2100" b="0" i="0" dirty="0" err="1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구글</a:t>
                      </a:r>
                      <a:r>
                        <a:rPr lang="en-US" altLang="ko-KR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2100" b="0" i="0" dirty="0" err="1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스토어</a:t>
                      </a:r>
                      <a:r>
                        <a:rPr lang="en-US" altLang="ko-KR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2100" b="0" i="0" dirty="0" err="1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기준</a:t>
                      </a:r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)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100" dirty="0">
                        <a:latin typeface="넥슨Lv1고딕 OTF" panose="00000500000000000000" pitchFamily="50" charset="-127"/>
                        <a:ea typeface="넥슨Lv1고딕 OTF" panose="000005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이용자</a:t>
                      </a:r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: 500만+
리뷰: 4.8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이용자</a:t>
                      </a:r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: 5만+ 
리뷰: 3.8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이용자</a:t>
                      </a:r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: 1만+ 
리뷰: 3.2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이용자</a:t>
                      </a:r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: 1억+ 
리뷰: 4.8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이용자</a:t>
                      </a:r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: 10만+
리뷰: 4.1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49">
                <a:tc rowSpan="9"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기능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여행 동선 최적화 기능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49">
                <a:tc vMerge="1"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여행 상품 예약 기능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49">
                <a:tc vMerge="1"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일정에서 장소간 길찾기 기능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049">
                <a:tc vMerge="1"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가계부 기능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049">
                <a:tc vMerge="1"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일정 pdf로 다운로드 기능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049">
                <a:tc vMerge="1"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여행지 추천 기능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4049">
                <a:tc vMerge="1"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커뮤니티 기능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049">
                <a:tc vMerge="1"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여행기 작성 기능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4049">
                <a:tc vMerge="1"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  <a:cs typeface="Times New Roman"/>
                        </a:rPr>
                        <a:t>여행 상품 판매</a:t>
                      </a:r>
                      <a:endParaRPr lang="en-US" sz="2100" dirty="0">
                        <a:latin typeface="NEXON Lv1 Gothic OTF" panose="00000500000000000000" pitchFamily="50" charset="-127"/>
                        <a:ea typeface="NEXON Lv1 Gothic OTF" panose="000005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  <a:cs typeface="Times New Roman"/>
                        </a:rPr>
                        <a:t>O</a:t>
                      </a:r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892881" y="1372636"/>
            <a:ext cx="8251119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 err="1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트리플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 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vs </a:t>
            </a:r>
            <a:r>
              <a:rPr lang="ko-KR" altLang="en-US" sz="1900" dirty="0" err="1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위시빈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/</a:t>
            </a:r>
            <a:r>
              <a:rPr lang="ko-KR" altLang="en-US" sz="1900" dirty="0" err="1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스투비플래너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/</a:t>
            </a:r>
            <a:r>
              <a:rPr lang="ko-KR" altLang="en-US" sz="1900" dirty="0" err="1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트립어드바이저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/</a:t>
            </a:r>
            <a:r>
              <a:rPr lang="ko-KR" altLang="en-US" sz="1900" dirty="0" err="1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핫츠고플랜</a:t>
            </a:r>
            <a:endParaRPr lang="en-US" dirty="0">
              <a:latin typeface="NEXON Lv1 Gothic OTF Light" panose="00000300000000000000" pitchFamily="50" charset="-127"/>
              <a:ea typeface="NEXON Lv1 Gothic OTF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7485" y="723900"/>
            <a:ext cx="8276516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01. </a:t>
            </a:r>
            <a:r>
              <a:rPr lang="en-US" sz="3800" dirty="0" err="1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여행</a:t>
            </a:r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일정</a:t>
            </a:r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어플</a:t>
            </a:r>
            <a:r>
              <a:rPr 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 </a:t>
            </a:r>
            <a:r>
              <a:rPr lang="ko-KR" alt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경쟁사 분석</a:t>
            </a:r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 </a:t>
            </a:r>
            <a:endParaRPr lang="en-US" dirty="0"/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4DFC87E0-9A6A-A17B-BCF2-1F54F62036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2259" r="66128"/>
          <a:stretch/>
        </p:blipFill>
        <p:spPr>
          <a:xfrm>
            <a:off x="8686799" y="2240326"/>
            <a:ext cx="914400" cy="934610"/>
          </a:xfrm>
          <a:prstGeom prst="rect">
            <a:avLst/>
          </a:prstGeom>
        </p:spPr>
      </p:pic>
      <p:pic>
        <p:nvPicPr>
          <p:cNvPr id="4" name="Object 6">
            <a:extLst>
              <a:ext uri="{FF2B5EF4-FFF2-40B4-BE49-F238E27FC236}">
                <a16:creationId xmlns:a16="http://schemas.microsoft.com/office/drawing/2014/main" id="{02CB304B-B09D-32B5-5465-50FB294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4619" r="43768"/>
          <a:stretch/>
        </p:blipFill>
        <p:spPr>
          <a:xfrm>
            <a:off x="10991088" y="2288531"/>
            <a:ext cx="914400" cy="934610"/>
          </a:xfrm>
          <a:prstGeom prst="rect">
            <a:avLst/>
          </a:prstGeom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899C7138-2858-2A80-C2F8-B1EDDD1144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66776" r="20643"/>
          <a:stretch/>
        </p:blipFill>
        <p:spPr>
          <a:xfrm>
            <a:off x="13229844" y="2288531"/>
            <a:ext cx="990601" cy="934610"/>
          </a:xfrm>
          <a:prstGeom prst="rect">
            <a:avLst/>
          </a:prstGeom>
        </p:spPr>
      </p:pic>
      <p:pic>
        <p:nvPicPr>
          <p:cNvPr id="1026" name="Picture 2" descr="About: HOTSGO SAFE : 해외안전여행 정보, 여행가계부 (iOS App Store version) | | Apptopia">
            <a:extLst>
              <a:ext uri="{FF2B5EF4-FFF2-40B4-BE49-F238E27FC236}">
                <a16:creationId xmlns:a16="http://schemas.microsoft.com/office/drawing/2014/main" id="{22D6162F-2E42-F0A1-C65A-4EF025BCE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1" y="2336736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트리플">
            <a:extLst>
              <a:ext uri="{FF2B5EF4-FFF2-40B4-BE49-F238E27FC236}">
                <a16:creationId xmlns:a16="http://schemas.microsoft.com/office/drawing/2014/main" id="{99C45A9F-E98C-2AB2-FA0B-256D05C56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2298635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60F251-1A49-14E7-F49F-C5BA23A1D841}"/>
              </a:ext>
            </a:extLst>
          </p:cNvPr>
          <p:cNvSpPr/>
          <p:nvPr/>
        </p:nvSpPr>
        <p:spPr>
          <a:xfrm>
            <a:off x="2667000" y="3871117"/>
            <a:ext cx="2209800" cy="182033"/>
          </a:xfrm>
          <a:prstGeom prst="rect">
            <a:avLst/>
          </a:prstGeom>
          <a:solidFill>
            <a:srgbClr val="D7FDF8"/>
          </a:solidFill>
          <a:ln>
            <a:solidFill>
              <a:srgbClr val="D7FD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909F84-8814-BEF8-D9CE-059C3C497426}"/>
              </a:ext>
            </a:extLst>
          </p:cNvPr>
          <p:cNvSpPr/>
          <p:nvPr/>
        </p:nvSpPr>
        <p:spPr>
          <a:xfrm>
            <a:off x="11306175" y="6778625"/>
            <a:ext cx="1114425" cy="182033"/>
          </a:xfrm>
          <a:prstGeom prst="rect">
            <a:avLst/>
          </a:prstGeom>
          <a:solidFill>
            <a:srgbClr val="D7FDF8"/>
          </a:solidFill>
          <a:ln>
            <a:solidFill>
              <a:srgbClr val="D7FD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AA0B99-1C80-0314-EB9E-03DAE4138370}"/>
              </a:ext>
            </a:extLst>
          </p:cNvPr>
          <p:cNvSpPr/>
          <p:nvPr/>
        </p:nvSpPr>
        <p:spPr>
          <a:xfrm>
            <a:off x="11734800" y="6492344"/>
            <a:ext cx="1295400" cy="182033"/>
          </a:xfrm>
          <a:prstGeom prst="rect">
            <a:avLst/>
          </a:prstGeom>
          <a:solidFill>
            <a:srgbClr val="D7FDF8"/>
          </a:solidFill>
          <a:ln>
            <a:solidFill>
              <a:srgbClr val="D7FD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0D1524-75EF-5310-5523-48834FAABA5E}"/>
              </a:ext>
            </a:extLst>
          </p:cNvPr>
          <p:cNvSpPr/>
          <p:nvPr/>
        </p:nvSpPr>
        <p:spPr>
          <a:xfrm>
            <a:off x="13454063" y="6201832"/>
            <a:ext cx="1735667" cy="182033"/>
          </a:xfrm>
          <a:prstGeom prst="rect">
            <a:avLst/>
          </a:prstGeom>
          <a:solidFill>
            <a:srgbClr val="D7FDF8"/>
          </a:solidFill>
          <a:ln>
            <a:solidFill>
              <a:srgbClr val="D7FD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F2D19B-5C08-993C-B6A7-863F18F4215D}"/>
              </a:ext>
            </a:extLst>
          </p:cNvPr>
          <p:cNvSpPr/>
          <p:nvPr/>
        </p:nvSpPr>
        <p:spPr>
          <a:xfrm>
            <a:off x="2895600" y="6286499"/>
            <a:ext cx="1600200" cy="182033"/>
          </a:xfrm>
          <a:prstGeom prst="rect">
            <a:avLst/>
          </a:prstGeom>
          <a:solidFill>
            <a:srgbClr val="D7FDF8"/>
          </a:solidFill>
          <a:ln>
            <a:solidFill>
              <a:srgbClr val="D7FD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226E8E-62DE-225B-8209-7D8656392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633364"/>
              </p:ext>
            </p:extLst>
          </p:nvPr>
        </p:nvGraphicFramePr>
        <p:xfrm>
          <a:off x="1371600" y="1485900"/>
          <a:ext cx="7239000" cy="845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114933771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27041033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3957685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533103285"/>
                    </a:ext>
                  </a:extLst>
                </a:gridCol>
                <a:gridCol w="986161">
                  <a:extLst>
                    <a:ext uri="{9D8B030D-6E8A-4147-A177-3AD203B41FA5}">
                      <a16:colId xmlns:a16="http://schemas.microsoft.com/office/drawing/2014/main" val="3069685278"/>
                    </a:ext>
                  </a:extLst>
                </a:gridCol>
                <a:gridCol w="1757039">
                  <a:extLst>
                    <a:ext uri="{9D8B030D-6E8A-4147-A177-3AD203B41FA5}">
                      <a16:colId xmlns:a16="http://schemas.microsoft.com/office/drawing/2014/main" val="3086820292"/>
                    </a:ext>
                  </a:extLst>
                </a:gridCol>
              </a:tblGrid>
              <a:tr h="6096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“여행은 행복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인생은 계획＂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26999"/>
                  </a:ext>
                </a:extLst>
              </a:tr>
              <a:tr h="5334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이현서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26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세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만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25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세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922362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초등학교 영어 교사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681087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성격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NEXON Lv1 Gothic OTF Bold" panose="00000800000000000000" pitchFamily="50" charset="-127"/>
                        <a:ea typeface="NEXON Lv1 Gothic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계획적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외향적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ESFJ (E: 71%, S: 51%, F: 65%, J: 78%)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68697"/>
                  </a:ext>
                </a:extLst>
              </a:tr>
              <a:tr h="11744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특이사항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핸드폰을 잘 쓰지 않는 타입이고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 여행 일정을 메모해둔 개인 수첩을 잃어버린 경험이 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그동안 수첩 사용에 대한 불편함도 인지하고 있었기에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다음 여행을 준비하는 단계에서 걱정이 많다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391076"/>
                  </a:ext>
                </a:extLst>
              </a:tr>
              <a:tr h="12846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여행스타일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매우 계획적이고 세부적이다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여행 준비를 철저히 하며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여행지의 문화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명소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맛집에 대한 정보를 사전에 꼼꼼히 조사하여 일정을 세운다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여행 경험을 기록으로 남기는 것을 중요하게 생각한다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여행이 자신의 삶에 중요한 영향을 미치고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새로운 에너지를 주는 원동력이라고 여긴다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131554"/>
                  </a:ext>
                </a:extLst>
              </a:tr>
              <a:tr h="1092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핵심 니즈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가치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① 편리하게 계획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기록을 세우자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② 세세하고 자세한 일정일수록 좋다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③ 여행은 삶의 원동력이다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3428"/>
                  </a:ext>
                </a:extLst>
              </a:tr>
              <a:tr h="10796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시나리오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이현서씨는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 여행이 일상이다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시간이 나면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곧바로 여행을 떠날 곳을 알아본다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자신이 갈 곳을 직접 탐구하고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여행을 계획하고 행복을 설계하는 일에 보람을 느낀다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839856"/>
                  </a:ext>
                </a:extLst>
              </a:tr>
              <a:tr h="1669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해결하고자 하는 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디지털 도구를 통해 자신의 여행 계획과 기록을 관리하고 싶어하지만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디지털 환경으로의 전환에 어려움을 느끼고 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또한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여행 계획에 있어서 예기치 못한 상황에 대한 대비도 중요하게 생각한다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특히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수첩을 잃어버리는 등의 사고를 경험한 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중요한 정보와 일정이 사라지는 문제를 해결하고자 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9170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CDA8B7-A448-EA77-38E9-221C10DA3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799006"/>
              </p:ext>
            </p:extLst>
          </p:nvPr>
        </p:nvGraphicFramePr>
        <p:xfrm>
          <a:off x="9753600" y="1485900"/>
          <a:ext cx="7239000" cy="838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114933771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27041033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3957685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33103285"/>
                    </a:ext>
                  </a:extLst>
                </a:gridCol>
                <a:gridCol w="909961">
                  <a:extLst>
                    <a:ext uri="{9D8B030D-6E8A-4147-A177-3AD203B41FA5}">
                      <a16:colId xmlns:a16="http://schemas.microsoft.com/office/drawing/2014/main" val="3069685278"/>
                    </a:ext>
                  </a:extLst>
                </a:gridCol>
                <a:gridCol w="1757039">
                  <a:extLst>
                    <a:ext uri="{9D8B030D-6E8A-4147-A177-3AD203B41FA5}">
                      <a16:colId xmlns:a16="http://schemas.microsoft.com/office/drawing/2014/main" val="3086820292"/>
                    </a:ext>
                  </a:extLst>
                </a:gridCol>
              </a:tblGrid>
              <a:tr h="6096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“첫 해외여행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핫플을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 가보고 싶어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!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26999"/>
                  </a:ext>
                </a:extLst>
              </a:tr>
              <a:tr h="5334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김한솔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32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세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만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31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세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922362"/>
                  </a:ext>
                </a:extLst>
              </a:tr>
              <a:tr h="2286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재무 분석가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681087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낙천적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긍정적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ENTP (E: 61%, N: 71%, T: 55%, P:62%)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519658"/>
                  </a:ext>
                </a:extLst>
              </a:tr>
              <a:tr h="11744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특이사항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외국어에 약하고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모아둔 돈은 약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3000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만원이 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이직 준비로 인한 불확실성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현재 직장에서의 업무 부담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그동안 휴식기의 부재로 인한 스트레스가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쌓여있다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이를 여행을 통해 벗어나고자 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391076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여행스타일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여행 계획을 크게 세우지 않고 자유로운 여행을 선호한다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그러나 현지에서의 언어 장벽과 정보 부족으로 인해 여행 중 스트레스를 받고 싶지 않다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따라서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트리플앱의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 현지 정보 제공 서비스에 큰 관심을 가질 것이다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131554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핵심 니즈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가치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①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가고싶은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 장소만 선택해도 알아서 일정을 짜주면 좋겠다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②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SNS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유명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핫플레이스는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 꼭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가고싶다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③ 경비를 아끼고 싶다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3428"/>
                  </a:ext>
                </a:extLst>
              </a:tr>
              <a:tr h="13419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시나리오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김한솔씨는 쉬지 않고 인생을 달려온 직장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3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년차의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 사회초년생이다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현재 이직을 준비하고 있으며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현 직장 퇴사 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첫 해외여행을 가려고 생각하고 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첫 해외여행인만큼 해당 나라의 유명 장소 및 맛집은 전부 경험하고 싶다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839856"/>
                  </a:ext>
                </a:extLst>
              </a:tr>
              <a:tr h="13460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NEXON Lv1 Gothic OTF Bold" panose="00000800000000000000" pitchFamily="50" charset="-127"/>
                          <a:ea typeface="NEXON Lv1 Gothic OTF Bold" panose="00000800000000000000" pitchFamily="50" charset="-127"/>
                        </a:rPr>
                        <a:t>해결하고자 하는 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여행지 선정에서부터 일정 관리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예산 관리에 이르기까지 여행의 전 과정에서 겪는 어려움을 최소화하고자 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트리플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 앱의 여행 정보 제공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일정 관리 도구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비용 관리 기능 등을 통해 이러한 문제를 해결하고자 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NEXON Lv1 Gothic OTF" panose="00000500000000000000" pitchFamily="50" charset="-127"/>
                          <a:ea typeface="NEXON Lv1 Gothic OTF" panose="00000500000000000000" pitchFamily="50" charset="-127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NEXON Lv1 Gothic OTF" panose="00000500000000000000" pitchFamily="50" charset="-127"/>
                        <a:ea typeface="NEXON Lv1 Gothic OTF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91707"/>
                  </a:ext>
                </a:extLst>
              </a:tr>
            </a:tbl>
          </a:graphicData>
        </a:graphic>
      </p:graphicFrame>
      <p:pic>
        <p:nvPicPr>
          <p:cNvPr id="5" name="Picture 2" descr="스노우 AI 프로필 남자 버전! 남자친구가 있었는데요? 없었습니다..">
            <a:extLst>
              <a:ext uri="{FF2B5EF4-FFF2-40B4-BE49-F238E27FC236}">
                <a16:creationId xmlns:a16="http://schemas.microsoft.com/office/drawing/2014/main" id="{A22ACDAE-387A-6113-272F-A5D2C58EF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1485900"/>
            <a:ext cx="1670050" cy="2150533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9622F9-722B-EE0E-8E4C-BB7D7D9D4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717" y="1493837"/>
            <a:ext cx="1670050" cy="2140479"/>
          </a:xfrm>
          <a:prstGeom prst="rect">
            <a:avLst/>
          </a:prstGeom>
        </p:spPr>
      </p:pic>
      <p:sp>
        <p:nvSpPr>
          <p:cNvPr id="47" name="Object 10">
            <a:extLst>
              <a:ext uri="{FF2B5EF4-FFF2-40B4-BE49-F238E27FC236}">
                <a16:creationId xmlns:a16="http://schemas.microsoft.com/office/drawing/2014/main" id="{94654D1C-6903-EA3F-7D56-D15E5647B729}"/>
              </a:ext>
            </a:extLst>
          </p:cNvPr>
          <p:cNvSpPr txBox="1"/>
          <p:nvPr/>
        </p:nvSpPr>
        <p:spPr>
          <a:xfrm>
            <a:off x="867485" y="723900"/>
            <a:ext cx="8276516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02.</a:t>
            </a:r>
            <a:r>
              <a:rPr 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 </a:t>
            </a:r>
            <a:r>
              <a:rPr lang="ko-KR" alt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페르소나</a:t>
            </a:r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C4B5D40-86DF-326A-D4D9-C46D94060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64996"/>
            <a:ext cx="16259711" cy="8722004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21EF6620-325B-5141-45C9-FB7C681EB8F0}"/>
              </a:ext>
            </a:extLst>
          </p:cNvPr>
          <p:cNvSpPr txBox="1"/>
          <p:nvPr/>
        </p:nvSpPr>
        <p:spPr>
          <a:xfrm>
            <a:off x="892881" y="1380330"/>
            <a:ext cx="82511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일정 존재 여부에 따라서 </a:t>
            </a:r>
            <a:r>
              <a:rPr lang="en-US" altLang="ko-KR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‘</a:t>
            </a:r>
            <a:r>
              <a:rPr lang="ko-KR" altLang="en-US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메인 페이지</a:t>
            </a:r>
            <a:r>
              <a:rPr lang="en-US" altLang="ko-KR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’</a:t>
            </a:r>
            <a:r>
              <a:rPr lang="ko-KR" altLang="en-US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 및 </a:t>
            </a:r>
            <a:r>
              <a:rPr lang="en-US" altLang="ko-KR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‘[</a:t>
            </a:r>
            <a:r>
              <a:rPr lang="ko-KR" altLang="en-US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일정</a:t>
            </a:r>
            <a:r>
              <a:rPr lang="en-US" altLang="ko-KR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]</a:t>
            </a:r>
            <a:r>
              <a:rPr lang="ko-KR" altLang="en-US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 페이지의 컨텐츠</a:t>
            </a:r>
            <a:r>
              <a:rPr lang="en-US" altLang="ko-KR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’</a:t>
            </a:r>
            <a:r>
              <a:rPr lang="ko-KR" altLang="en-US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가 달라짐</a:t>
            </a:r>
            <a:endParaRPr lang="en-US" altLang="ko-KR" dirty="0">
              <a:latin typeface="NEXON Lv1 Gothic OTF Light" panose="00000300000000000000" pitchFamily="50" charset="-127"/>
              <a:ea typeface="NEXON Lv1 Gothic OTF Light" panose="00000300000000000000" pitchFamily="50" charset="-127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D9AD70C6-4E39-DD97-B330-AA901F0B246F}"/>
              </a:ext>
            </a:extLst>
          </p:cNvPr>
          <p:cNvSpPr txBox="1"/>
          <p:nvPr/>
        </p:nvSpPr>
        <p:spPr>
          <a:xfrm>
            <a:off x="867485" y="723900"/>
            <a:ext cx="8276516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03.</a:t>
            </a:r>
            <a:r>
              <a:rPr 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 </a:t>
            </a:r>
            <a:r>
              <a:rPr lang="ko-KR" altLang="en-US" sz="3800" dirty="0" err="1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사이트맵</a:t>
            </a:r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C97655CD-9FED-EBC8-281F-358EC1DD2A2F}"/>
              </a:ext>
            </a:extLst>
          </p:cNvPr>
          <p:cNvSpPr txBox="1"/>
          <p:nvPr/>
        </p:nvSpPr>
        <p:spPr>
          <a:xfrm>
            <a:off x="892881" y="1380330"/>
            <a:ext cx="82511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전체적인 앱의 흐름 </a:t>
            </a:r>
            <a:r>
              <a:rPr lang="en-US" altLang="ko-KR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(not</a:t>
            </a:r>
            <a:r>
              <a:rPr lang="ko-KR" altLang="en-US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 </a:t>
            </a:r>
            <a:r>
              <a:rPr lang="en-US" altLang="ko-KR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complete)</a:t>
            </a:r>
            <a:endParaRPr lang="en-US" dirty="0">
              <a:latin typeface="NEXON Lv1 Gothic OTF Light" panose="00000300000000000000" pitchFamily="50" charset="-127"/>
              <a:ea typeface="NEXON Lv1 Gothic OTF Light" panose="00000300000000000000" pitchFamily="50" charset="-127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4EA7965B-1074-0CFE-C57D-7A25DAC38F18}"/>
              </a:ext>
            </a:extLst>
          </p:cNvPr>
          <p:cNvSpPr txBox="1"/>
          <p:nvPr/>
        </p:nvSpPr>
        <p:spPr>
          <a:xfrm>
            <a:off x="867485" y="723900"/>
            <a:ext cx="8276516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04.</a:t>
            </a:r>
            <a:r>
              <a:rPr 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 </a:t>
            </a:r>
            <a:r>
              <a:rPr lang="ko-KR" altLang="en-US" sz="3800" dirty="0" err="1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플로우차트</a:t>
            </a:r>
            <a:endParaRPr lang="en-US" dirty="0"/>
          </a:p>
        </p:txBody>
      </p:sp>
      <p:pic>
        <p:nvPicPr>
          <p:cNvPr id="5" name="그림 4" descr="도표, 스크린샷, 라인, 텍스트이(가) 표시된 사진&#10;&#10;자동 생성된 설명">
            <a:extLst>
              <a:ext uri="{FF2B5EF4-FFF2-40B4-BE49-F238E27FC236}">
                <a16:creationId xmlns:a16="http://schemas.microsoft.com/office/drawing/2014/main" id="{D303D1DA-D037-0AF0-997A-D88C159C6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b="30000"/>
          <a:stretch/>
        </p:blipFill>
        <p:spPr>
          <a:xfrm>
            <a:off x="1295400" y="1866900"/>
            <a:ext cx="15809696" cy="75133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C9350C31-5909-56A1-A090-5E45C1028F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" t="4054" r="1809" b="4276"/>
          <a:stretch/>
        </p:blipFill>
        <p:spPr>
          <a:xfrm>
            <a:off x="269289" y="1714500"/>
            <a:ext cx="17866311" cy="8001000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C97655CD-9FED-EBC8-281F-358EC1DD2A2F}"/>
              </a:ext>
            </a:extLst>
          </p:cNvPr>
          <p:cNvSpPr txBox="1"/>
          <p:nvPr/>
        </p:nvSpPr>
        <p:spPr>
          <a:xfrm>
            <a:off x="892881" y="1380330"/>
            <a:ext cx="82511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메인 흐름</a:t>
            </a:r>
            <a:r>
              <a:rPr lang="en-US" altLang="ko-KR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: </a:t>
            </a:r>
            <a:r>
              <a:rPr lang="ko-KR" altLang="en-US" dirty="0"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여행 일정 계획</a:t>
            </a:r>
            <a:endParaRPr lang="en-US" dirty="0">
              <a:latin typeface="NEXON Lv1 Gothic OTF Light" panose="00000300000000000000" pitchFamily="50" charset="-127"/>
              <a:ea typeface="NEXON Lv1 Gothic OTF Light" panose="00000300000000000000" pitchFamily="50" charset="-127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4EA7965B-1074-0CFE-C57D-7A25DAC38F18}"/>
              </a:ext>
            </a:extLst>
          </p:cNvPr>
          <p:cNvSpPr txBox="1"/>
          <p:nvPr/>
        </p:nvSpPr>
        <p:spPr>
          <a:xfrm>
            <a:off x="867485" y="723900"/>
            <a:ext cx="8276516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04.</a:t>
            </a:r>
            <a:r>
              <a:rPr 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 </a:t>
            </a:r>
            <a:r>
              <a:rPr lang="ko-KR" altLang="en-US" sz="3800" dirty="0" err="1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플로우차트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9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F299AB9D-5E4F-B209-D357-CDD0F23B68FE}"/>
              </a:ext>
            </a:extLst>
          </p:cNvPr>
          <p:cNvSpPr txBox="1"/>
          <p:nvPr/>
        </p:nvSpPr>
        <p:spPr>
          <a:xfrm>
            <a:off x="892881" y="1372636"/>
            <a:ext cx="8251119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와이어프레임을 이용한 앱의 전체적인 구조</a:t>
            </a:r>
            <a:r>
              <a:rPr lang="en-US" altLang="ko-KR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, </a:t>
            </a:r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  <a:cs typeface="NEXON Lv1 Gothic OTF" pitchFamily="34" charset="0"/>
              </a:rPr>
              <a:t>흐름</a:t>
            </a:r>
            <a:endParaRPr lang="en-US" dirty="0">
              <a:latin typeface="NEXON Lv1 Gothic OTF Light" panose="00000300000000000000" pitchFamily="50" charset="-127"/>
              <a:ea typeface="NEXON Lv1 Gothic OTF Light" panose="00000300000000000000" pitchFamily="50" charset="-127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64055535-9DAE-DE55-4CEB-06E329C2D6C6}"/>
              </a:ext>
            </a:extLst>
          </p:cNvPr>
          <p:cNvSpPr txBox="1"/>
          <p:nvPr/>
        </p:nvSpPr>
        <p:spPr>
          <a:xfrm>
            <a:off x="867485" y="723900"/>
            <a:ext cx="8276516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05.</a:t>
            </a:r>
            <a:r>
              <a:rPr 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 </a:t>
            </a:r>
            <a:r>
              <a:rPr lang="ko-KR" alt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와이어프레임</a:t>
            </a:r>
            <a:endParaRPr lang="en-US" dirty="0"/>
          </a:p>
        </p:txBody>
      </p:sp>
      <p:pic>
        <p:nvPicPr>
          <p:cNvPr id="9" name="그림 8" descr="도표, 스케치, 텍스트, 라인이(가) 표시된 사진&#10;&#10;자동 생성된 설명">
            <a:extLst>
              <a:ext uri="{FF2B5EF4-FFF2-40B4-BE49-F238E27FC236}">
                <a16:creationId xmlns:a16="http://schemas.microsoft.com/office/drawing/2014/main" id="{1F18E913-7ECD-A9D2-2709-C0EC93EFC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1846" r="8328" b="1846"/>
          <a:stretch/>
        </p:blipFill>
        <p:spPr>
          <a:xfrm>
            <a:off x="2895599" y="1866900"/>
            <a:ext cx="12496801" cy="81229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F299AB9D-5E4F-B209-D357-CDD0F23B68FE}"/>
              </a:ext>
            </a:extLst>
          </p:cNvPr>
          <p:cNvSpPr txBox="1"/>
          <p:nvPr/>
        </p:nvSpPr>
        <p:spPr>
          <a:xfrm>
            <a:off x="892881" y="1372636"/>
            <a:ext cx="8251119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>
                <a:solidFill>
                  <a:srgbClr val="787878"/>
                </a:solidFill>
                <a:latin typeface="NEXON Lv1 Gothic OTF Light" panose="00000300000000000000" pitchFamily="50" charset="-127"/>
                <a:ea typeface="NEXON Lv1 Gothic OTF Light" panose="00000300000000000000" pitchFamily="50" charset="-127"/>
              </a:rPr>
              <a:t>페이지의 컴포넌트별 기능</a:t>
            </a:r>
            <a:endParaRPr lang="en-US" dirty="0">
              <a:latin typeface="NEXON Lv1 Gothic OTF Light" panose="00000300000000000000" pitchFamily="50" charset="-127"/>
              <a:ea typeface="NEXON Lv1 Gothic OTF Light" panose="00000300000000000000" pitchFamily="50" charset="-127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64055535-9DAE-DE55-4CEB-06E329C2D6C6}"/>
              </a:ext>
            </a:extLst>
          </p:cNvPr>
          <p:cNvSpPr txBox="1"/>
          <p:nvPr/>
        </p:nvSpPr>
        <p:spPr>
          <a:xfrm>
            <a:off x="867485" y="723900"/>
            <a:ext cx="8276516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000000"/>
                </a:solidFill>
                <a:latin typeface="NEXON Lv1 Gothic OTF Bold" pitchFamily="34" charset="0"/>
                <a:cs typeface="NEXON Lv1 Gothic OTF Bold" pitchFamily="34" charset="0"/>
              </a:rPr>
              <a:t>05.</a:t>
            </a:r>
            <a:r>
              <a:rPr 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 </a:t>
            </a:r>
            <a:r>
              <a:rPr lang="ko-KR" altLang="en-US" sz="3800" dirty="0">
                <a:solidFill>
                  <a:srgbClr val="000000"/>
                </a:solidFill>
                <a:latin typeface="NEXON Lv1 Gothic OTF Bold" panose="00000800000000000000" pitchFamily="50" charset="-127"/>
                <a:ea typeface="NEXON Lv1 Gothic OTF Bold" panose="00000800000000000000" pitchFamily="50" charset="-127"/>
                <a:cs typeface="NEXON Lv1 Gothic OTF Bold" pitchFamily="34" charset="0"/>
              </a:rPr>
              <a:t>와이어프레임</a:t>
            </a:r>
            <a:endParaRPr lang="en-US" dirty="0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A8B00B2-4E2B-1689-4FEB-51EFE24F2C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2439711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9064FE4-B266-CA08-7B38-A5B1D0BE0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39711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9" name="그림 8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EF42E601-23EE-F2C5-3E69-C0861E90E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644772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1" name="그림 10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5E3B3B4-62B8-E9FD-86B0-E85243E408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939475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3" name="그림 12" descr="휴대 전화, 스크린샷, 정보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40307E08-5D05-9243-DA2B-F2B2D0F82E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939475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5" name="그림 14" descr="텍스트, 스크린샷, 번호, 리모컨이(가) 표시된 사진&#10;&#10;자동 생성된 설명">
            <a:extLst>
              <a:ext uri="{FF2B5EF4-FFF2-40B4-BE49-F238E27FC236}">
                <a16:creationId xmlns:a16="http://schemas.microsoft.com/office/drawing/2014/main" id="{3D9D3C09-8510-CDFE-5BE8-13F1DD494B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644772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7" name="그림 16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5778B767-88B4-1BA3-0375-52EBECC1E7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939475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9" name="그림 18" descr="텍스트, 스크린샷, 번호, 휴대 전화이(가) 표시된 사진&#10;&#10;자동 생성된 설명">
            <a:extLst>
              <a:ext uri="{FF2B5EF4-FFF2-40B4-BE49-F238E27FC236}">
                <a16:creationId xmlns:a16="http://schemas.microsoft.com/office/drawing/2014/main" id="{644FF265-B984-47EB-5A4B-D69B043FE0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6939475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21" name="그림 20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8C8A778E-AD58-C7C3-A292-F980EBFE4B0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0" y="6939475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23" name="그림 2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820B96F-F886-2BE7-92C1-4E5DA135D0F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644772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25" name="그림 24" descr="텍스트, 스크린샷, 번호, 스마트폰이(가) 표시된 사진&#10;&#10;자동 생성된 설명">
            <a:extLst>
              <a:ext uri="{FF2B5EF4-FFF2-40B4-BE49-F238E27FC236}">
                <a16:creationId xmlns:a16="http://schemas.microsoft.com/office/drawing/2014/main" id="{9904F2E6-8525-6D7F-2F79-221703D13B1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4644772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27" name="그림 2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2860D33-543A-B6FC-1E80-E4B13DFC7C5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0" y="4644772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29" name="그림 28" descr="텍스트, 스크린샷, 휴대 전화, 번호이(가) 표시된 사진&#10;&#10;자동 생성된 설명">
            <a:extLst>
              <a:ext uri="{FF2B5EF4-FFF2-40B4-BE49-F238E27FC236}">
                <a16:creationId xmlns:a16="http://schemas.microsoft.com/office/drawing/2014/main" id="{F0F3C110-CC8B-3EE6-DF95-68A18010ED4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439711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31" name="그림 30" descr="텍스트, 스크린샷, 번호, 휴대 전화이(가) 표시된 사진&#10;&#10;자동 생성된 설명">
            <a:extLst>
              <a:ext uri="{FF2B5EF4-FFF2-40B4-BE49-F238E27FC236}">
                <a16:creationId xmlns:a16="http://schemas.microsoft.com/office/drawing/2014/main" id="{7C5C2D1D-85FE-E88C-E85D-691FDBEB592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2439711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33" name="그림 32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02CA79F2-B743-4106-6AEB-D9F9CE76782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0" y="2439711"/>
            <a:ext cx="1752600" cy="1752600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35" name="그림 34" descr="텍스트, 스크린샷, 휴대 전화, 번호이(가) 표시된 사진&#10;&#10;자동 생성된 설명">
            <a:extLst>
              <a:ext uri="{FF2B5EF4-FFF2-40B4-BE49-F238E27FC236}">
                <a16:creationId xmlns:a16="http://schemas.microsoft.com/office/drawing/2014/main" id="{1E61DC88-988C-0D7B-8D08-330C6B7C6B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49744"/>
            <a:ext cx="6959600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4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1747</Words>
  <Application>Microsoft Office PowerPoint</Application>
  <PresentationFormat>사용자 지정</PresentationFormat>
  <Paragraphs>278</Paragraphs>
  <Slides>15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NEXON Lv1 Gothic OTF Light</vt:lpstr>
      <vt:lpstr>넥슨Lv1고딕 OTF</vt:lpstr>
      <vt:lpstr>NEXON Lv1 Gothic OTF</vt:lpstr>
      <vt:lpstr>맑은 고딕</vt:lpstr>
      <vt:lpstr>넥슨Lv1고딕 OTF Bold</vt:lpstr>
      <vt:lpstr>Cambria Math</vt:lpstr>
      <vt:lpstr>NEXON Lv1 Gothic OTF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Ahyun Son</cp:lastModifiedBy>
  <cp:revision>79</cp:revision>
  <dcterms:created xsi:type="dcterms:W3CDTF">2024-05-16T00:58:58Z</dcterms:created>
  <dcterms:modified xsi:type="dcterms:W3CDTF">2024-05-17T15:58:44Z</dcterms:modified>
</cp:coreProperties>
</file>